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8" r:id="rId3"/>
    <p:sldId id="259" r:id="rId4"/>
    <p:sldId id="260" r:id="rId5"/>
    <p:sldId id="262" r:id="rId6"/>
    <p:sldId id="263" r:id="rId7"/>
    <p:sldId id="264" r:id="rId8"/>
    <p:sldId id="265" r:id="rId9"/>
    <p:sldId id="266" r:id="rId10"/>
    <p:sldId id="267" r:id="rId11"/>
    <p:sldId id="268" r:id="rId1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6" d="100"/>
          <a:sy n="86" d="100"/>
        </p:scale>
        <p:origin x="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B7E1DF-244F-44A0-8113-3635BA20529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A14FB64F-F206-461B-A42A-D7B6A51A0B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C9113242-E9DF-44E5-8238-80879912145B}"/>
              </a:ext>
            </a:extLst>
          </p:cNvPr>
          <p:cNvSpPr>
            <a:spLocks noGrp="1"/>
          </p:cNvSpPr>
          <p:nvPr>
            <p:ph type="dt" sz="half" idx="10"/>
          </p:nvPr>
        </p:nvSpPr>
        <p:spPr/>
        <p:txBody>
          <a:bodyPr/>
          <a:lstStyle/>
          <a:p>
            <a:fld id="{244FDD61-E710-41BC-92C1-A26F7A1B958B}" type="datetimeFigureOut">
              <a:rPr lang="de-AT" smtClean="0"/>
              <a:t>20.05.2021</a:t>
            </a:fld>
            <a:endParaRPr lang="de-AT"/>
          </a:p>
        </p:txBody>
      </p:sp>
      <p:sp>
        <p:nvSpPr>
          <p:cNvPr id="5" name="Fußzeilenplatzhalter 4">
            <a:extLst>
              <a:ext uri="{FF2B5EF4-FFF2-40B4-BE49-F238E27FC236}">
                <a16:creationId xmlns:a16="http://schemas.microsoft.com/office/drawing/2014/main" id="{9199985F-A184-4B85-AFFC-ABF9428B65CA}"/>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694691C-55F0-4B55-935F-86799821D6B1}"/>
              </a:ext>
            </a:extLst>
          </p:cNvPr>
          <p:cNvSpPr>
            <a:spLocks noGrp="1"/>
          </p:cNvSpPr>
          <p:nvPr>
            <p:ph type="sldNum" sz="quarter" idx="12"/>
          </p:nvPr>
        </p:nvSpPr>
        <p:spPr/>
        <p:txBody>
          <a:bodyPr/>
          <a:lstStyle/>
          <a:p>
            <a:fld id="{846075C4-DC74-422A-9C6A-0E3E0E76A3DE}" type="slidenum">
              <a:rPr lang="de-AT" smtClean="0"/>
              <a:t>‹Nr.›</a:t>
            </a:fld>
            <a:endParaRPr lang="de-AT"/>
          </a:p>
        </p:txBody>
      </p:sp>
    </p:spTree>
    <p:extLst>
      <p:ext uri="{BB962C8B-B14F-4D97-AF65-F5344CB8AC3E}">
        <p14:creationId xmlns:p14="http://schemas.microsoft.com/office/powerpoint/2010/main" val="2440292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85C1FA-7AEC-4B7B-B2C2-CB69248E9248}"/>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3D4E039E-E007-42CA-ABB7-DC7CF6458CD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60605388-70C7-48D4-A5EA-13CAA12DBB6F}"/>
              </a:ext>
            </a:extLst>
          </p:cNvPr>
          <p:cNvSpPr>
            <a:spLocks noGrp="1"/>
          </p:cNvSpPr>
          <p:nvPr>
            <p:ph type="dt" sz="half" idx="10"/>
          </p:nvPr>
        </p:nvSpPr>
        <p:spPr/>
        <p:txBody>
          <a:bodyPr/>
          <a:lstStyle/>
          <a:p>
            <a:fld id="{244FDD61-E710-41BC-92C1-A26F7A1B958B}" type="datetimeFigureOut">
              <a:rPr lang="de-AT" smtClean="0"/>
              <a:t>20.05.2021</a:t>
            </a:fld>
            <a:endParaRPr lang="de-AT"/>
          </a:p>
        </p:txBody>
      </p:sp>
      <p:sp>
        <p:nvSpPr>
          <p:cNvPr id="5" name="Fußzeilenplatzhalter 4">
            <a:extLst>
              <a:ext uri="{FF2B5EF4-FFF2-40B4-BE49-F238E27FC236}">
                <a16:creationId xmlns:a16="http://schemas.microsoft.com/office/drawing/2014/main" id="{737DF915-6A02-443E-85AB-D8E62139F010}"/>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8C9621A-4690-4A9D-8A2F-538336386C6E}"/>
              </a:ext>
            </a:extLst>
          </p:cNvPr>
          <p:cNvSpPr>
            <a:spLocks noGrp="1"/>
          </p:cNvSpPr>
          <p:nvPr>
            <p:ph type="sldNum" sz="quarter" idx="12"/>
          </p:nvPr>
        </p:nvSpPr>
        <p:spPr/>
        <p:txBody>
          <a:bodyPr/>
          <a:lstStyle/>
          <a:p>
            <a:fld id="{846075C4-DC74-422A-9C6A-0E3E0E76A3DE}" type="slidenum">
              <a:rPr lang="de-AT" smtClean="0"/>
              <a:t>‹Nr.›</a:t>
            </a:fld>
            <a:endParaRPr lang="de-AT"/>
          </a:p>
        </p:txBody>
      </p:sp>
    </p:spTree>
    <p:extLst>
      <p:ext uri="{BB962C8B-B14F-4D97-AF65-F5344CB8AC3E}">
        <p14:creationId xmlns:p14="http://schemas.microsoft.com/office/powerpoint/2010/main" val="277539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BC5F084-B9C9-429A-A6D9-8A456C5E050E}"/>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5887723C-E74F-4D40-8913-9D4E4160590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DC9D7316-B983-4F51-810B-AD3471264F9E}"/>
              </a:ext>
            </a:extLst>
          </p:cNvPr>
          <p:cNvSpPr>
            <a:spLocks noGrp="1"/>
          </p:cNvSpPr>
          <p:nvPr>
            <p:ph type="dt" sz="half" idx="10"/>
          </p:nvPr>
        </p:nvSpPr>
        <p:spPr/>
        <p:txBody>
          <a:bodyPr/>
          <a:lstStyle/>
          <a:p>
            <a:fld id="{244FDD61-E710-41BC-92C1-A26F7A1B958B}" type="datetimeFigureOut">
              <a:rPr lang="de-AT" smtClean="0"/>
              <a:t>20.05.2021</a:t>
            </a:fld>
            <a:endParaRPr lang="de-AT"/>
          </a:p>
        </p:txBody>
      </p:sp>
      <p:sp>
        <p:nvSpPr>
          <p:cNvPr id="5" name="Fußzeilenplatzhalter 4">
            <a:extLst>
              <a:ext uri="{FF2B5EF4-FFF2-40B4-BE49-F238E27FC236}">
                <a16:creationId xmlns:a16="http://schemas.microsoft.com/office/drawing/2014/main" id="{0087F5FA-72E4-4800-B356-8D7756A66064}"/>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F17FE36B-003B-4BF9-BBAC-BD86760C0867}"/>
              </a:ext>
            </a:extLst>
          </p:cNvPr>
          <p:cNvSpPr>
            <a:spLocks noGrp="1"/>
          </p:cNvSpPr>
          <p:nvPr>
            <p:ph type="sldNum" sz="quarter" idx="12"/>
          </p:nvPr>
        </p:nvSpPr>
        <p:spPr/>
        <p:txBody>
          <a:bodyPr/>
          <a:lstStyle/>
          <a:p>
            <a:fld id="{846075C4-DC74-422A-9C6A-0E3E0E76A3DE}" type="slidenum">
              <a:rPr lang="de-AT" smtClean="0"/>
              <a:t>‹Nr.›</a:t>
            </a:fld>
            <a:endParaRPr lang="de-AT"/>
          </a:p>
        </p:txBody>
      </p:sp>
    </p:spTree>
    <p:extLst>
      <p:ext uri="{BB962C8B-B14F-4D97-AF65-F5344CB8AC3E}">
        <p14:creationId xmlns:p14="http://schemas.microsoft.com/office/powerpoint/2010/main" val="2952628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3A7FE-C8EC-4BA7-BB58-043A0C9352B5}"/>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29C834B9-20E9-4349-9DF8-D2213146953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D8868884-FCBB-4DC1-AC57-A08A822A3B01}"/>
              </a:ext>
            </a:extLst>
          </p:cNvPr>
          <p:cNvSpPr>
            <a:spLocks noGrp="1"/>
          </p:cNvSpPr>
          <p:nvPr>
            <p:ph type="dt" sz="half" idx="10"/>
          </p:nvPr>
        </p:nvSpPr>
        <p:spPr/>
        <p:txBody>
          <a:bodyPr/>
          <a:lstStyle/>
          <a:p>
            <a:fld id="{244FDD61-E710-41BC-92C1-A26F7A1B958B}" type="datetimeFigureOut">
              <a:rPr lang="de-AT" smtClean="0"/>
              <a:t>20.05.2021</a:t>
            </a:fld>
            <a:endParaRPr lang="de-AT"/>
          </a:p>
        </p:txBody>
      </p:sp>
      <p:sp>
        <p:nvSpPr>
          <p:cNvPr id="5" name="Fußzeilenplatzhalter 4">
            <a:extLst>
              <a:ext uri="{FF2B5EF4-FFF2-40B4-BE49-F238E27FC236}">
                <a16:creationId xmlns:a16="http://schemas.microsoft.com/office/drawing/2014/main" id="{BA601158-F4FC-4ED4-BC9E-6B718736E11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3E2D1D6-B78F-486B-84E0-ECBD4E617E17}"/>
              </a:ext>
            </a:extLst>
          </p:cNvPr>
          <p:cNvSpPr>
            <a:spLocks noGrp="1"/>
          </p:cNvSpPr>
          <p:nvPr>
            <p:ph type="sldNum" sz="quarter" idx="12"/>
          </p:nvPr>
        </p:nvSpPr>
        <p:spPr/>
        <p:txBody>
          <a:bodyPr/>
          <a:lstStyle/>
          <a:p>
            <a:fld id="{846075C4-DC74-422A-9C6A-0E3E0E76A3DE}" type="slidenum">
              <a:rPr lang="de-AT" smtClean="0"/>
              <a:t>‹Nr.›</a:t>
            </a:fld>
            <a:endParaRPr lang="de-AT"/>
          </a:p>
        </p:txBody>
      </p:sp>
    </p:spTree>
    <p:extLst>
      <p:ext uri="{BB962C8B-B14F-4D97-AF65-F5344CB8AC3E}">
        <p14:creationId xmlns:p14="http://schemas.microsoft.com/office/powerpoint/2010/main" val="4017306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E1D57-6642-438E-A623-EA7B4549714F}"/>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1C839883-44F2-4F44-BA53-FE2702032D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28CA013-FD45-409B-9E01-2396C98BF33E}"/>
              </a:ext>
            </a:extLst>
          </p:cNvPr>
          <p:cNvSpPr>
            <a:spLocks noGrp="1"/>
          </p:cNvSpPr>
          <p:nvPr>
            <p:ph type="dt" sz="half" idx="10"/>
          </p:nvPr>
        </p:nvSpPr>
        <p:spPr/>
        <p:txBody>
          <a:bodyPr/>
          <a:lstStyle/>
          <a:p>
            <a:fld id="{244FDD61-E710-41BC-92C1-A26F7A1B958B}" type="datetimeFigureOut">
              <a:rPr lang="de-AT" smtClean="0"/>
              <a:t>20.05.2021</a:t>
            </a:fld>
            <a:endParaRPr lang="de-AT"/>
          </a:p>
        </p:txBody>
      </p:sp>
      <p:sp>
        <p:nvSpPr>
          <p:cNvPr id="5" name="Fußzeilenplatzhalter 4">
            <a:extLst>
              <a:ext uri="{FF2B5EF4-FFF2-40B4-BE49-F238E27FC236}">
                <a16:creationId xmlns:a16="http://schemas.microsoft.com/office/drawing/2014/main" id="{D8C0F1C6-8DE1-4BD7-9F8B-A056887B284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A3392E62-8FFE-40A6-8548-29EEF0F124DA}"/>
              </a:ext>
            </a:extLst>
          </p:cNvPr>
          <p:cNvSpPr>
            <a:spLocks noGrp="1"/>
          </p:cNvSpPr>
          <p:nvPr>
            <p:ph type="sldNum" sz="quarter" idx="12"/>
          </p:nvPr>
        </p:nvSpPr>
        <p:spPr/>
        <p:txBody>
          <a:bodyPr/>
          <a:lstStyle/>
          <a:p>
            <a:fld id="{846075C4-DC74-422A-9C6A-0E3E0E76A3DE}" type="slidenum">
              <a:rPr lang="de-AT" smtClean="0"/>
              <a:t>‹Nr.›</a:t>
            </a:fld>
            <a:endParaRPr lang="de-AT"/>
          </a:p>
        </p:txBody>
      </p:sp>
    </p:spTree>
    <p:extLst>
      <p:ext uri="{BB962C8B-B14F-4D97-AF65-F5344CB8AC3E}">
        <p14:creationId xmlns:p14="http://schemas.microsoft.com/office/powerpoint/2010/main" val="2814682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6E050D-FDD3-4899-BD98-054EB60F0FC8}"/>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C8942094-DD9B-4349-A57F-E99504625786}"/>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15DAD931-7725-4106-A03B-07FEEEC1C98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6B0233A9-4965-4E27-B218-1AA759D27E85}"/>
              </a:ext>
            </a:extLst>
          </p:cNvPr>
          <p:cNvSpPr>
            <a:spLocks noGrp="1"/>
          </p:cNvSpPr>
          <p:nvPr>
            <p:ph type="dt" sz="half" idx="10"/>
          </p:nvPr>
        </p:nvSpPr>
        <p:spPr/>
        <p:txBody>
          <a:bodyPr/>
          <a:lstStyle/>
          <a:p>
            <a:fld id="{244FDD61-E710-41BC-92C1-A26F7A1B958B}" type="datetimeFigureOut">
              <a:rPr lang="de-AT" smtClean="0"/>
              <a:t>20.05.2021</a:t>
            </a:fld>
            <a:endParaRPr lang="de-AT"/>
          </a:p>
        </p:txBody>
      </p:sp>
      <p:sp>
        <p:nvSpPr>
          <p:cNvPr id="6" name="Fußzeilenplatzhalter 5">
            <a:extLst>
              <a:ext uri="{FF2B5EF4-FFF2-40B4-BE49-F238E27FC236}">
                <a16:creationId xmlns:a16="http://schemas.microsoft.com/office/drawing/2014/main" id="{4804BB76-D66D-40B7-8F3D-B1E0A0A30F53}"/>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FB635D0B-141E-46D5-B7EA-75E4D01AE49C}"/>
              </a:ext>
            </a:extLst>
          </p:cNvPr>
          <p:cNvSpPr>
            <a:spLocks noGrp="1"/>
          </p:cNvSpPr>
          <p:nvPr>
            <p:ph type="sldNum" sz="quarter" idx="12"/>
          </p:nvPr>
        </p:nvSpPr>
        <p:spPr/>
        <p:txBody>
          <a:bodyPr/>
          <a:lstStyle/>
          <a:p>
            <a:fld id="{846075C4-DC74-422A-9C6A-0E3E0E76A3DE}" type="slidenum">
              <a:rPr lang="de-AT" smtClean="0"/>
              <a:t>‹Nr.›</a:t>
            </a:fld>
            <a:endParaRPr lang="de-AT"/>
          </a:p>
        </p:txBody>
      </p:sp>
    </p:spTree>
    <p:extLst>
      <p:ext uri="{BB962C8B-B14F-4D97-AF65-F5344CB8AC3E}">
        <p14:creationId xmlns:p14="http://schemas.microsoft.com/office/powerpoint/2010/main" val="3625724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D5683-0A46-4487-A9E6-963E341CA3B1}"/>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768C20B9-3FC3-493B-B4F0-16E5980569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24240ACC-96A8-4151-96B4-71DAEAC2F5A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BCB32A4A-2437-4D2E-8970-68C7C25B4C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9DC810B-DF48-44C4-9CC2-F0F753B2E74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2C165693-A7A3-49EC-9730-C9D083128BED}"/>
              </a:ext>
            </a:extLst>
          </p:cNvPr>
          <p:cNvSpPr>
            <a:spLocks noGrp="1"/>
          </p:cNvSpPr>
          <p:nvPr>
            <p:ph type="dt" sz="half" idx="10"/>
          </p:nvPr>
        </p:nvSpPr>
        <p:spPr/>
        <p:txBody>
          <a:bodyPr/>
          <a:lstStyle/>
          <a:p>
            <a:fld id="{244FDD61-E710-41BC-92C1-A26F7A1B958B}" type="datetimeFigureOut">
              <a:rPr lang="de-AT" smtClean="0"/>
              <a:t>20.05.2021</a:t>
            </a:fld>
            <a:endParaRPr lang="de-AT"/>
          </a:p>
        </p:txBody>
      </p:sp>
      <p:sp>
        <p:nvSpPr>
          <p:cNvPr id="8" name="Fußzeilenplatzhalter 7">
            <a:extLst>
              <a:ext uri="{FF2B5EF4-FFF2-40B4-BE49-F238E27FC236}">
                <a16:creationId xmlns:a16="http://schemas.microsoft.com/office/drawing/2014/main" id="{A68C9EFF-3B01-4DEF-A35F-5E2A3256130D}"/>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909152FC-954D-4E1C-AD12-B49D4B221155}"/>
              </a:ext>
            </a:extLst>
          </p:cNvPr>
          <p:cNvSpPr>
            <a:spLocks noGrp="1"/>
          </p:cNvSpPr>
          <p:nvPr>
            <p:ph type="sldNum" sz="quarter" idx="12"/>
          </p:nvPr>
        </p:nvSpPr>
        <p:spPr/>
        <p:txBody>
          <a:bodyPr/>
          <a:lstStyle/>
          <a:p>
            <a:fld id="{846075C4-DC74-422A-9C6A-0E3E0E76A3DE}" type="slidenum">
              <a:rPr lang="de-AT" smtClean="0"/>
              <a:t>‹Nr.›</a:t>
            </a:fld>
            <a:endParaRPr lang="de-AT"/>
          </a:p>
        </p:txBody>
      </p:sp>
    </p:spTree>
    <p:extLst>
      <p:ext uri="{BB962C8B-B14F-4D97-AF65-F5344CB8AC3E}">
        <p14:creationId xmlns:p14="http://schemas.microsoft.com/office/powerpoint/2010/main" val="3393572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0084F4-EBBA-4344-BA40-3EDCCC1AF327}"/>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E6A9F6D3-F785-4DA0-B699-DD17B07A3B9E}"/>
              </a:ext>
            </a:extLst>
          </p:cNvPr>
          <p:cNvSpPr>
            <a:spLocks noGrp="1"/>
          </p:cNvSpPr>
          <p:nvPr>
            <p:ph type="dt" sz="half" idx="10"/>
          </p:nvPr>
        </p:nvSpPr>
        <p:spPr/>
        <p:txBody>
          <a:bodyPr/>
          <a:lstStyle/>
          <a:p>
            <a:fld id="{244FDD61-E710-41BC-92C1-A26F7A1B958B}" type="datetimeFigureOut">
              <a:rPr lang="de-AT" smtClean="0"/>
              <a:t>20.05.2021</a:t>
            </a:fld>
            <a:endParaRPr lang="de-AT"/>
          </a:p>
        </p:txBody>
      </p:sp>
      <p:sp>
        <p:nvSpPr>
          <p:cNvPr id="4" name="Fußzeilenplatzhalter 3">
            <a:extLst>
              <a:ext uri="{FF2B5EF4-FFF2-40B4-BE49-F238E27FC236}">
                <a16:creationId xmlns:a16="http://schemas.microsoft.com/office/drawing/2014/main" id="{EE43BA74-D5DA-474F-9030-EBC68545734E}"/>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9F555961-B87E-4F23-8E82-0389B3A481B8}"/>
              </a:ext>
            </a:extLst>
          </p:cNvPr>
          <p:cNvSpPr>
            <a:spLocks noGrp="1"/>
          </p:cNvSpPr>
          <p:nvPr>
            <p:ph type="sldNum" sz="quarter" idx="12"/>
          </p:nvPr>
        </p:nvSpPr>
        <p:spPr/>
        <p:txBody>
          <a:bodyPr/>
          <a:lstStyle/>
          <a:p>
            <a:fld id="{846075C4-DC74-422A-9C6A-0E3E0E76A3DE}" type="slidenum">
              <a:rPr lang="de-AT" smtClean="0"/>
              <a:t>‹Nr.›</a:t>
            </a:fld>
            <a:endParaRPr lang="de-AT"/>
          </a:p>
        </p:txBody>
      </p:sp>
    </p:spTree>
    <p:extLst>
      <p:ext uri="{BB962C8B-B14F-4D97-AF65-F5344CB8AC3E}">
        <p14:creationId xmlns:p14="http://schemas.microsoft.com/office/powerpoint/2010/main" val="2794575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13E6D5F-8A2F-47A0-9C80-ABF8AB5B662C}"/>
              </a:ext>
            </a:extLst>
          </p:cNvPr>
          <p:cNvSpPr>
            <a:spLocks noGrp="1"/>
          </p:cNvSpPr>
          <p:nvPr>
            <p:ph type="dt" sz="half" idx="10"/>
          </p:nvPr>
        </p:nvSpPr>
        <p:spPr/>
        <p:txBody>
          <a:bodyPr/>
          <a:lstStyle/>
          <a:p>
            <a:fld id="{244FDD61-E710-41BC-92C1-A26F7A1B958B}" type="datetimeFigureOut">
              <a:rPr lang="de-AT" smtClean="0"/>
              <a:t>20.05.2021</a:t>
            </a:fld>
            <a:endParaRPr lang="de-AT"/>
          </a:p>
        </p:txBody>
      </p:sp>
      <p:sp>
        <p:nvSpPr>
          <p:cNvPr id="3" name="Fußzeilenplatzhalter 2">
            <a:extLst>
              <a:ext uri="{FF2B5EF4-FFF2-40B4-BE49-F238E27FC236}">
                <a16:creationId xmlns:a16="http://schemas.microsoft.com/office/drawing/2014/main" id="{49AA5F31-81D6-4101-90BE-A1AAB1A70E28}"/>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C04932D9-AF6A-462C-8447-A1404BDC26EB}"/>
              </a:ext>
            </a:extLst>
          </p:cNvPr>
          <p:cNvSpPr>
            <a:spLocks noGrp="1"/>
          </p:cNvSpPr>
          <p:nvPr>
            <p:ph type="sldNum" sz="quarter" idx="12"/>
          </p:nvPr>
        </p:nvSpPr>
        <p:spPr/>
        <p:txBody>
          <a:bodyPr/>
          <a:lstStyle/>
          <a:p>
            <a:fld id="{846075C4-DC74-422A-9C6A-0E3E0E76A3DE}" type="slidenum">
              <a:rPr lang="de-AT" smtClean="0"/>
              <a:t>‹Nr.›</a:t>
            </a:fld>
            <a:endParaRPr lang="de-AT"/>
          </a:p>
        </p:txBody>
      </p:sp>
    </p:spTree>
    <p:extLst>
      <p:ext uri="{BB962C8B-B14F-4D97-AF65-F5344CB8AC3E}">
        <p14:creationId xmlns:p14="http://schemas.microsoft.com/office/powerpoint/2010/main" val="1776953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87BD29-50F8-41D1-9F13-6F54A5885A5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84075060-B61B-44FA-960C-8A29E81A18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D288DEEA-41CE-4010-9727-700E7BD3A4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B5CA5BC-4EF3-4C69-9E68-D8904BF4F8E6}"/>
              </a:ext>
            </a:extLst>
          </p:cNvPr>
          <p:cNvSpPr>
            <a:spLocks noGrp="1"/>
          </p:cNvSpPr>
          <p:nvPr>
            <p:ph type="dt" sz="half" idx="10"/>
          </p:nvPr>
        </p:nvSpPr>
        <p:spPr/>
        <p:txBody>
          <a:bodyPr/>
          <a:lstStyle/>
          <a:p>
            <a:fld id="{244FDD61-E710-41BC-92C1-A26F7A1B958B}" type="datetimeFigureOut">
              <a:rPr lang="de-AT" smtClean="0"/>
              <a:t>20.05.2021</a:t>
            </a:fld>
            <a:endParaRPr lang="de-AT"/>
          </a:p>
        </p:txBody>
      </p:sp>
      <p:sp>
        <p:nvSpPr>
          <p:cNvPr id="6" name="Fußzeilenplatzhalter 5">
            <a:extLst>
              <a:ext uri="{FF2B5EF4-FFF2-40B4-BE49-F238E27FC236}">
                <a16:creationId xmlns:a16="http://schemas.microsoft.com/office/drawing/2014/main" id="{8A19DE15-9208-4525-A6D3-33601AC5F26E}"/>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99A5042F-F844-48BD-BF8F-7DC787829BCF}"/>
              </a:ext>
            </a:extLst>
          </p:cNvPr>
          <p:cNvSpPr>
            <a:spLocks noGrp="1"/>
          </p:cNvSpPr>
          <p:nvPr>
            <p:ph type="sldNum" sz="quarter" idx="12"/>
          </p:nvPr>
        </p:nvSpPr>
        <p:spPr/>
        <p:txBody>
          <a:bodyPr/>
          <a:lstStyle/>
          <a:p>
            <a:fld id="{846075C4-DC74-422A-9C6A-0E3E0E76A3DE}" type="slidenum">
              <a:rPr lang="de-AT" smtClean="0"/>
              <a:t>‹Nr.›</a:t>
            </a:fld>
            <a:endParaRPr lang="de-AT"/>
          </a:p>
        </p:txBody>
      </p:sp>
    </p:spTree>
    <p:extLst>
      <p:ext uri="{BB962C8B-B14F-4D97-AF65-F5344CB8AC3E}">
        <p14:creationId xmlns:p14="http://schemas.microsoft.com/office/powerpoint/2010/main" val="3633474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29E1BF-9319-447B-9BFE-3BAD9B2D1F0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4E1C7F83-BF67-4F76-93A7-09E54D448C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C13486AC-04AF-4B85-9861-2C92137F2D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BF4C1C9-89B8-41EA-AC40-FCF8F508E398}"/>
              </a:ext>
            </a:extLst>
          </p:cNvPr>
          <p:cNvSpPr>
            <a:spLocks noGrp="1"/>
          </p:cNvSpPr>
          <p:nvPr>
            <p:ph type="dt" sz="half" idx="10"/>
          </p:nvPr>
        </p:nvSpPr>
        <p:spPr/>
        <p:txBody>
          <a:bodyPr/>
          <a:lstStyle/>
          <a:p>
            <a:fld id="{244FDD61-E710-41BC-92C1-A26F7A1B958B}" type="datetimeFigureOut">
              <a:rPr lang="de-AT" smtClean="0"/>
              <a:t>20.05.2021</a:t>
            </a:fld>
            <a:endParaRPr lang="de-AT"/>
          </a:p>
        </p:txBody>
      </p:sp>
      <p:sp>
        <p:nvSpPr>
          <p:cNvPr id="6" name="Fußzeilenplatzhalter 5">
            <a:extLst>
              <a:ext uri="{FF2B5EF4-FFF2-40B4-BE49-F238E27FC236}">
                <a16:creationId xmlns:a16="http://schemas.microsoft.com/office/drawing/2014/main" id="{8EAC177A-610C-48B0-99D2-39423E360B34}"/>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83C4794A-1539-4272-B560-5068D34DD03A}"/>
              </a:ext>
            </a:extLst>
          </p:cNvPr>
          <p:cNvSpPr>
            <a:spLocks noGrp="1"/>
          </p:cNvSpPr>
          <p:nvPr>
            <p:ph type="sldNum" sz="quarter" idx="12"/>
          </p:nvPr>
        </p:nvSpPr>
        <p:spPr/>
        <p:txBody>
          <a:bodyPr/>
          <a:lstStyle/>
          <a:p>
            <a:fld id="{846075C4-DC74-422A-9C6A-0E3E0E76A3DE}" type="slidenum">
              <a:rPr lang="de-AT" smtClean="0"/>
              <a:t>‹Nr.›</a:t>
            </a:fld>
            <a:endParaRPr lang="de-AT"/>
          </a:p>
        </p:txBody>
      </p:sp>
    </p:spTree>
    <p:extLst>
      <p:ext uri="{BB962C8B-B14F-4D97-AF65-F5344CB8AC3E}">
        <p14:creationId xmlns:p14="http://schemas.microsoft.com/office/powerpoint/2010/main" val="2445681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A43A246-5558-4B95-8779-70FBB0AF4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51CD431F-1A0D-4377-8EC7-E4698D9B0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389BB977-EC5F-46FA-8BFC-916F46028F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4FDD61-E710-41BC-92C1-A26F7A1B958B}" type="datetimeFigureOut">
              <a:rPr lang="de-AT" smtClean="0"/>
              <a:t>20.05.2021</a:t>
            </a:fld>
            <a:endParaRPr lang="de-AT"/>
          </a:p>
        </p:txBody>
      </p:sp>
      <p:sp>
        <p:nvSpPr>
          <p:cNvPr id="5" name="Fußzeilenplatzhalter 4">
            <a:extLst>
              <a:ext uri="{FF2B5EF4-FFF2-40B4-BE49-F238E27FC236}">
                <a16:creationId xmlns:a16="http://schemas.microsoft.com/office/drawing/2014/main" id="{D87FCA58-0DDB-492B-9259-E250131FC2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58E6EB69-CE5E-4977-AAC7-9EDA6214D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6075C4-DC74-422A-9C6A-0E3E0E76A3DE}" type="slidenum">
              <a:rPr lang="de-AT" smtClean="0"/>
              <a:t>‹Nr.›</a:t>
            </a:fld>
            <a:endParaRPr lang="de-AT"/>
          </a:p>
        </p:txBody>
      </p:sp>
    </p:spTree>
    <p:extLst>
      <p:ext uri="{BB962C8B-B14F-4D97-AF65-F5344CB8AC3E}">
        <p14:creationId xmlns:p14="http://schemas.microsoft.com/office/powerpoint/2010/main" val="2487554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hyperlink" Target="https://hydrokultur-design.de/blog/durch-zimmerpflanzen-die-luft-im-buero-verbessern#:~:text=Pflanzen%20nehmen%20Kohlendioxid%20auf%20und,tun%20jedoch%20noch%20viel%20mehr.&amp;text=Pflanzen%20mit%20einer%20gro%C3%9Fen%20Blattoberfl%C3%A4che%20k%C3%B6nnen%20Kohlendioxid%20sehr%20wirksam%20entsorgen" TargetMode="External"/><Relationship Id="rId3" Type="http://schemas.openxmlformats.org/officeDocument/2006/relationships/hyperlink" Target="https://primecomputer.co/" TargetMode="External"/><Relationship Id="rId7" Type="http://schemas.openxmlformats.org/officeDocument/2006/relationships/hyperlink" Target="https://www.effizienzhaus-online.de/umstellung-von-gasheizung-auf-pelletheizung/" TargetMode="External"/><Relationship Id="rId2" Type="http://schemas.openxmlformats.org/officeDocument/2006/relationships/hyperlink" Target="https://moosartig.de/Moosschule/Haeufige_Fragen" TargetMode="External"/><Relationship Id="rId1" Type="http://schemas.openxmlformats.org/officeDocument/2006/relationships/slideLayout" Target="../slideLayouts/slideLayout7.xml"/><Relationship Id="rId6" Type="http://schemas.openxmlformats.org/officeDocument/2006/relationships/hyperlink" Target="https://eatsmarter.de/ernaehrung/news/fuenf-gruende-warum-besser-vegetarier#:~:text=Weniger%20Fleisch%2C%20weniger%20Hunger,Nutzfl%C3%A4che%20als%20f%C3%BCr%20einen%20Fleischesser" TargetMode="External"/><Relationship Id="rId5" Type="http://schemas.openxmlformats.org/officeDocument/2006/relationships/hyperlink" Target="https://www.enbw.com/energie-entdecken/energieerzeugung/erneuerbare-energiequellen/#:~:text=Zu%20den%20regenerativen%20Energiequellen%20z%C3%A4hlen,der%20installierten%20Kraftwerksleistung%20w%C3%A4chst%20kontinuierlich" TargetMode="External"/><Relationship Id="rId4" Type="http://schemas.openxmlformats.org/officeDocument/2006/relationships/hyperlink" Target="https://pixabay.com/photos/plant-room-green-home-modern-2971483/" TargetMode="Externa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1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slide" Target="slide10.xml"/><Relationship Id="rId5" Type="http://schemas.openxmlformats.org/officeDocument/2006/relationships/slide" Target="slide5.xml"/><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slide" Target="slide9.xml"/><Relationship Id="rId4"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 name="Grafik 1">
            <a:extLst>
              <a:ext uri="{FF2B5EF4-FFF2-40B4-BE49-F238E27FC236}">
                <a16:creationId xmlns:a16="http://schemas.microsoft.com/office/drawing/2014/main" id="{A265FFDF-A8EB-4881-A6AB-3D89EFA286BD}"/>
              </a:ext>
            </a:extLst>
          </p:cNvPr>
          <p:cNvPicPr>
            <a:picLocks noChangeAspect="1"/>
          </p:cNvPicPr>
          <p:nvPr/>
        </p:nvPicPr>
        <p:blipFill rotWithShape="1">
          <a:blip r:embed="rId2"/>
          <a:srcRect t="8424" b="9173"/>
          <a:stretch/>
        </p:blipFill>
        <p:spPr>
          <a:xfrm>
            <a:off x="20" y="1282"/>
            <a:ext cx="12191980" cy="6856718"/>
          </a:xfrm>
          <a:prstGeom prst="rect">
            <a:avLst/>
          </a:prstGeom>
        </p:spPr>
      </p:pic>
    </p:spTree>
    <p:extLst>
      <p:ext uri="{BB962C8B-B14F-4D97-AF65-F5344CB8AC3E}">
        <p14:creationId xmlns:p14="http://schemas.microsoft.com/office/powerpoint/2010/main" val="408903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a:extLst>
              <a:ext uri="{FF2B5EF4-FFF2-40B4-BE49-F238E27FC236}">
                <a16:creationId xmlns:a16="http://schemas.microsoft.com/office/drawing/2014/main" id="{86DA6AB4-53FC-413F-86EE-19700976EDDA}"/>
              </a:ext>
            </a:extLst>
          </p:cNvPr>
          <p:cNvPicPr>
            <a:picLocks noChangeAspect="1"/>
          </p:cNvPicPr>
          <p:nvPr/>
        </p:nvPicPr>
        <p:blipFill rotWithShape="1">
          <a:blip r:embed="rId2"/>
          <a:srcRect l="24104" r="7713"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Textfeld 2">
            <a:extLst>
              <a:ext uri="{FF2B5EF4-FFF2-40B4-BE49-F238E27FC236}">
                <a16:creationId xmlns:a16="http://schemas.microsoft.com/office/drawing/2014/main" id="{79E7022E-C47B-4209-B17E-61D316ADACF3}"/>
              </a:ext>
            </a:extLst>
          </p:cNvPr>
          <p:cNvSpPr txBox="1"/>
          <p:nvPr/>
        </p:nvSpPr>
        <p:spPr>
          <a:xfrm>
            <a:off x="7532480" y="337352"/>
            <a:ext cx="4470130" cy="6269492"/>
          </a:xfrm>
          <a:prstGeom prst="rect">
            <a:avLst/>
          </a:prstGeom>
        </p:spPr>
        <p:txBody>
          <a:bodyPr vert="horz" lIns="91440" tIns="45720" rIns="91440" bIns="45720" rtlCol="0">
            <a:normAutofit/>
          </a:bodyPr>
          <a:lstStyle/>
          <a:p>
            <a:pPr marL="285750" indent="-285750">
              <a:lnSpc>
                <a:spcPct val="90000"/>
              </a:lnSpc>
              <a:spcAft>
                <a:spcPts val="600"/>
              </a:spcAft>
              <a:buFont typeface="Arial" panose="020B0604020202020204" pitchFamily="34" charset="0"/>
              <a:buChar char="•"/>
            </a:pPr>
            <a:r>
              <a:rPr lang="de-DE" sz="2000" dirty="0"/>
              <a:t>Pflanzen nehmen Kohlendioxid auf und geben Sauerstoff ab. Pflanzen erhöhen also den Sauerstoffgehalt der Raumluft, was schon allein für eine bessere Raumluftqualität führt. Manche Pflanzen tun jedoch noch viel mehr. Sie reinigen die Luft und nehmen die dort vorkommenden Chemikalien auf.</a:t>
            </a:r>
            <a:endParaRPr lang="de-AT" sz="2000" dirty="0"/>
          </a:p>
          <a:p>
            <a:pPr marL="285750" indent="-285750">
              <a:lnSpc>
                <a:spcPct val="90000"/>
              </a:lnSpc>
              <a:spcAft>
                <a:spcPts val="600"/>
              </a:spcAft>
              <a:buFont typeface="Arial" panose="020B0604020202020204" pitchFamily="34" charset="0"/>
              <a:buChar char="•"/>
            </a:pPr>
            <a:endParaRPr lang="en-US" sz="2000" dirty="0"/>
          </a:p>
          <a:p>
            <a:pPr marL="285750" indent="-285750">
              <a:lnSpc>
                <a:spcPct val="90000"/>
              </a:lnSpc>
              <a:spcAft>
                <a:spcPts val="600"/>
              </a:spcAft>
              <a:buFont typeface="Arial" panose="020B0604020202020204" pitchFamily="34" charset="0"/>
              <a:buChar char="•"/>
            </a:pPr>
            <a:r>
              <a:rPr lang="en-US" sz="2000" dirty="0" err="1"/>
              <a:t>Pflanzen</a:t>
            </a:r>
            <a:r>
              <a:rPr lang="en-US" sz="2000" dirty="0"/>
              <a:t> </a:t>
            </a:r>
            <a:r>
              <a:rPr lang="en-US" sz="2000" dirty="0" err="1"/>
              <a:t>reichern</a:t>
            </a:r>
            <a:r>
              <a:rPr lang="en-US" sz="2000" dirty="0"/>
              <a:t> die </a:t>
            </a:r>
            <a:r>
              <a:rPr lang="en-US" sz="2000" dirty="0" err="1"/>
              <a:t>Luft</a:t>
            </a:r>
            <a:r>
              <a:rPr lang="en-US" sz="2000" dirty="0"/>
              <a:t> </a:t>
            </a:r>
            <a:r>
              <a:rPr lang="en-US" sz="2000" dirty="0" err="1"/>
              <a:t>mit</a:t>
            </a:r>
            <a:r>
              <a:rPr lang="en-US" sz="2000" dirty="0"/>
              <a:t> </a:t>
            </a:r>
            <a:r>
              <a:rPr lang="en-US" sz="2000" dirty="0" err="1"/>
              <a:t>Feuchtigkeit</a:t>
            </a:r>
            <a:r>
              <a:rPr lang="en-US" sz="2000" dirty="0"/>
              <a:t> an</a:t>
            </a:r>
          </a:p>
          <a:p>
            <a:pPr marL="285750" indent="-285750">
              <a:lnSpc>
                <a:spcPct val="90000"/>
              </a:lnSpc>
              <a:spcAft>
                <a:spcPts val="600"/>
              </a:spcAft>
              <a:buFont typeface="Arial" panose="020B0604020202020204" pitchFamily="34" charset="0"/>
              <a:buChar char="•"/>
            </a:pPr>
            <a:endParaRPr lang="en-US" sz="2000" dirty="0"/>
          </a:p>
          <a:p>
            <a:pPr marL="285750" indent="-285750">
              <a:lnSpc>
                <a:spcPct val="90000"/>
              </a:lnSpc>
              <a:spcAft>
                <a:spcPts val="600"/>
              </a:spcAft>
              <a:buFont typeface="Arial" panose="020B0604020202020204" pitchFamily="34" charset="0"/>
              <a:buChar char="•"/>
            </a:pPr>
            <a:r>
              <a:rPr lang="en-US" sz="2000" dirty="0" err="1"/>
              <a:t>Pflanzen</a:t>
            </a:r>
            <a:r>
              <a:rPr lang="en-US" sz="2000" dirty="0"/>
              <a:t> </a:t>
            </a:r>
            <a:r>
              <a:rPr lang="en-US" sz="2000" dirty="0" err="1"/>
              <a:t>können</a:t>
            </a:r>
            <a:r>
              <a:rPr lang="en-US" sz="2000" dirty="0"/>
              <a:t> </a:t>
            </a:r>
            <a:r>
              <a:rPr lang="en-US" sz="2000" dirty="0" err="1"/>
              <a:t>sich</a:t>
            </a:r>
            <a:r>
              <a:rPr lang="en-US" sz="2000" dirty="0"/>
              <a:t> in </a:t>
            </a:r>
            <a:r>
              <a:rPr lang="en-US" sz="2000" dirty="0" err="1"/>
              <a:t>dieser</a:t>
            </a:r>
            <a:r>
              <a:rPr lang="en-US" sz="2000" dirty="0"/>
              <a:t> Situation </a:t>
            </a:r>
            <a:r>
              <a:rPr lang="en-US" sz="2000" dirty="0" err="1"/>
              <a:t>besonders</a:t>
            </a:r>
            <a:r>
              <a:rPr lang="en-US" sz="2000" dirty="0"/>
              <a:t> </a:t>
            </a:r>
            <a:r>
              <a:rPr lang="en-US" sz="2000" dirty="0" err="1"/>
              <a:t>positiv</a:t>
            </a:r>
            <a:r>
              <a:rPr lang="en-US" sz="2000" dirty="0"/>
              <a:t> </a:t>
            </a:r>
            <a:r>
              <a:rPr lang="en-US" sz="2000" dirty="0" err="1"/>
              <a:t>auswirken</a:t>
            </a:r>
            <a:r>
              <a:rPr lang="en-US" sz="2000" dirty="0"/>
              <a:t>, </a:t>
            </a:r>
            <a:r>
              <a:rPr lang="en-US" sz="2000" dirty="0" err="1"/>
              <a:t>denn</a:t>
            </a:r>
            <a:r>
              <a:rPr lang="en-US" sz="2000" dirty="0"/>
              <a:t> </a:t>
            </a:r>
            <a:r>
              <a:rPr lang="en-US" sz="2000" dirty="0" err="1"/>
              <a:t>sie</a:t>
            </a:r>
            <a:r>
              <a:rPr lang="en-US" sz="2000" dirty="0"/>
              <a:t> </a:t>
            </a:r>
            <a:r>
              <a:rPr lang="en-US" sz="2000" dirty="0" err="1"/>
              <a:t>geben</a:t>
            </a:r>
            <a:r>
              <a:rPr lang="en-US" sz="2000" dirty="0"/>
              <a:t> </a:t>
            </a:r>
            <a:r>
              <a:rPr lang="en-US" sz="2000" dirty="0" err="1"/>
              <a:t>neben</a:t>
            </a:r>
            <a:r>
              <a:rPr lang="en-US" sz="2000" dirty="0"/>
              <a:t> </a:t>
            </a:r>
            <a:r>
              <a:rPr lang="en-US" sz="2000" dirty="0" err="1"/>
              <a:t>Sauerstoff</a:t>
            </a:r>
            <a:r>
              <a:rPr lang="en-US" sz="2000" dirty="0"/>
              <a:t> </a:t>
            </a:r>
            <a:r>
              <a:rPr lang="en-US" sz="2000" dirty="0" err="1"/>
              <a:t>auch</a:t>
            </a:r>
            <a:r>
              <a:rPr lang="en-US" sz="2000" dirty="0"/>
              <a:t> </a:t>
            </a:r>
            <a:r>
              <a:rPr lang="en-US" sz="2000" dirty="0" err="1"/>
              <a:t>Wasserdampf</a:t>
            </a:r>
            <a:r>
              <a:rPr lang="en-US" sz="2000" dirty="0"/>
              <a:t> an </a:t>
            </a:r>
            <a:r>
              <a:rPr lang="en-US" sz="2000" dirty="0" err="1"/>
              <a:t>ihre</a:t>
            </a:r>
            <a:r>
              <a:rPr lang="en-US" sz="2000" dirty="0"/>
              <a:t> </a:t>
            </a:r>
            <a:r>
              <a:rPr lang="en-US" sz="2000" dirty="0" err="1"/>
              <a:t>Umgebung</a:t>
            </a:r>
            <a:r>
              <a:rPr lang="en-US" sz="2000" dirty="0"/>
              <a:t> ab: </a:t>
            </a:r>
            <a:r>
              <a:rPr lang="en-US" sz="2000" dirty="0" err="1"/>
              <a:t>Mehr</a:t>
            </a:r>
            <a:r>
              <a:rPr lang="en-US" sz="2000" dirty="0"/>
              <a:t> </a:t>
            </a:r>
            <a:r>
              <a:rPr lang="en-US" sz="2000" dirty="0" err="1"/>
              <a:t>als</a:t>
            </a:r>
            <a:r>
              <a:rPr lang="en-US" sz="2000" dirty="0"/>
              <a:t> 97 </a:t>
            </a:r>
            <a:r>
              <a:rPr lang="en-US" sz="2000" dirty="0" err="1"/>
              <a:t>Prozent</a:t>
            </a:r>
            <a:r>
              <a:rPr lang="en-US" sz="2000" dirty="0"/>
              <a:t> des </a:t>
            </a:r>
            <a:r>
              <a:rPr lang="en-US" sz="2000" dirty="0" err="1"/>
              <a:t>Gießwassers</a:t>
            </a:r>
            <a:r>
              <a:rPr lang="en-US" sz="2000" dirty="0"/>
              <a:t> </a:t>
            </a:r>
            <a:r>
              <a:rPr lang="en-US" sz="2000" dirty="0" err="1"/>
              <a:t>wird</a:t>
            </a:r>
            <a:r>
              <a:rPr lang="en-US" sz="2000" dirty="0"/>
              <a:t> </a:t>
            </a:r>
            <a:r>
              <a:rPr lang="en-US" sz="2000" dirty="0" err="1"/>
              <a:t>über</a:t>
            </a:r>
            <a:r>
              <a:rPr lang="en-US" sz="2000" dirty="0"/>
              <a:t> die </a:t>
            </a:r>
            <a:r>
              <a:rPr lang="en-US" sz="2000" dirty="0" err="1"/>
              <a:t>Blätter</a:t>
            </a:r>
            <a:r>
              <a:rPr lang="en-US" sz="2000" dirty="0"/>
              <a:t> </a:t>
            </a:r>
            <a:r>
              <a:rPr lang="en-US" sz="2000" dirty="0" err="1"/>
              <a:t>wieder</a:t>
            </a:r>
            <a:r>
              <a:rPr lang="en-US" sz="2000" dirty="0"/>
              <a:t> an die </a:t>
            </a:r>
            <a:r>
              <a:rPr lang="en-US" sz="2000" dirty="0" err="1"/>
              <a:t>Raumluft</a:t>
            </a:r>
            <a:r>
              <a:rPr lang="en-US" sz="2000" dirty="0"/>
              <a:t> </a:t>
            </a:r>
            <a:r>
              <a:rPr lang="en-US" sz="2000" dirty="0" err="1"/>
              <a:t>abgegeben</a:t>
            </a:r>
            <a:r>
              <a:rPr lang="en-US" sz="2000" dirty="0"/>
              <a:t>!</a:t>
            </a:r>
          </a:p>
        </p:txBody>
      </p:sp>
      <p:sp>
        <p:nvSpPr>
          <p:cNvPr id="8" name="Textfeld 7">
            <a:extLst>
              <a:ext uri="{FF2B5EF4-FFF2-40B4-BE49-F238E27FC236}">
                <a16:creationId xmlns:a16="http://schemas.microsoft.com/office/drawing/2014/main" id="{1D74A7D6-4E50-41F1-9A5D-54036347DCA5}"/>
              </a:ext>
            </a:extLst>
          </p:cNvPr>
          <p:cNvSpPr txBox="1"/>
          <p:nvPr/>
        </p:nvSpPr>
        <p:spPr>
          <a:xfrm>
            <a:off x="10697592" y="6356412"/>
            <a:ext cx="1111368" cy="372862"/>
          </a:xfrm>
          <a:prstGeom prst="rect">
            <a:avLst/>
          </a:prstGeom>
          <a:noFill/>
        </p:spPr>
        <p:txBody>
          <a:bodyPr wrap="square" rtlCol="0">
            <a:spAutoFit/>
          </a:bodyPr>
          <a:lstStyle/>
          <a:p>
            <a:r>
              <a:rPr lang="de-AT" dirty="0">
                <a:hlinkClick r:id="rId3" action="ppaction://hlinksldjump"/>
              </a:rPr>
              <a:t>Zurück</a:t>
            </a:r>
            <a:endParaRPr lang="de-AT" dirty="0"/>
          </a:p>
        </p:txBody>
      </p:sp>
    </p:spTree>
    <p:extLst>
      <p:ext uri="{BB962C8B-B14F-4D97-AF65-F5344CB8AC3E}">
        <p14:creationId xmlns:p14="http://schemas.microsoft.com/office/powerpoint/2010/main" val="978951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780DC54-F345-4A85-80AA-D3E2B8781CFE}"/>
              </a:ext>
            </a:extLst>
          </p:cNvPr>
          <p:cNvSpPr txBox="1"/>
          <p:nvPr/>
        </p:nvSpPr>
        <p:spPr>
          <a:xfrm>
            <a:off x="683581" y="322676"/>
            <a:ext cx="8458199" cy="4278094"/>
          </a:xfrm>
          <a:prstGeom prst="rect">
            <a:avLst/>
          </a:prstGeom>
          <a:noFill/>
        </p:spPr>
        <p:txBody>
          <a:bodyPr wrap="square">
            <a:spAutoFit/>
          </a:bodyPr>
          <a:lstStyle/>
          <a:p>
            <a:pPr fontAlgn="base"/>
            <a:r>
              <a:rPr lang="de-DE" sz="2000" dirty="0">
                <a:effectLst/>
                <a:latin typeface="Times New Roman" panose="02020603050405020304" pitchFamily="18" charset="0"/>
                <a:ea typeface="Times New Roman" panose="02020603050405020304" pitchFamily="18" charset="0"/>
              </a:rPr>
              <a:t>Quellen: </a:t>
            </a:r>
            <a:endParaRPr lang="de-AT" sz="2000" dirty="0">
              <a:effectLst/>
              <a:latin typeface="Times New Roman" panose="02020603050405020304" pitchFamily="18" charset="0"/>
              <a:ea typeface="Times New Roman" panose="02020603050405020304" pitchFamily="18" charset="0"/>
            </a:endParaRPr>
          </a:p>
          <a:p>
            <a:pPr fontAlgn="base"/>
            <a:r>
              <a:rPr lang="de-AT" sz="1800" u="sng" dirty="0">
                <a:solidFill>
                  <a:srgbClr val="0563C1"/>
                </a:solidFill>
                <a:effectLst/>
                <a:latin typeface="Calibri" panose="020F0502020204030204" pitchFamily="34" charset="0"/>
                <a:ea typeface="Times New Roman" panose="02020603050405020304" pitchFamily="18" charset="0"/>
                <a:hlinkClick r:id="rId2"/>
              </a:rPr>
              <a:t>https://moosartig.de/Moosschule/Haeufige_Fragen</a:t>
            </a:r>
            <a:r>
              <a:rPr lang="de-AT" sz="1800" dirty="0">
                <a:effectLst/>
                <a:latin typeface="Calibri" panose="020F0502020204030204" pitchFamily="34" charset="0"/>
                <a:ea typeface="Times New Roman" panose="02020603050405020304" pitchFamily="18" charset="0"/>
              </a:rPr>
              <a:t> </a:t>
            </a:r>
            <a:endParaRPr lang="de-AT" sz="2000" dirty="0">
              <a:effectLst/>
              <a:latin typeface="Times New Roman" panose="02020603050405020304" pitchFamily="18" charset="0"/>
              <a:ea typeface="Times New Roman" panose="02020603050405020304" pitchFamily="18" charset="0"/>
            </a:endParaRPr>
          </a:p>
          <a:p>
            <a:pPr fontAlgn="base"/>
            <a:r>
              <a:rPr lang="de-AT" sz="1800" u="sng" dirty="0">
                <a:solidFill>
                  <a:srgbClr val="0563C1"/>
                </a:solidFill>
                <a:effectLst/>
                <a:latin typeface="Calibri" panose="020F0502020204030204" pitchFamily="34" charset="0"/>
                <a:ea typeface="Times New Roman" panose="02020603050405020304" pitchFamily="18" charset="0"/>
                <a:hlinkClick r:id="rId3"/>
              </a:rPr>
              <a:t>https://primecomputer.co</a:t>
            </a:r>
            <a:r>
              <a:rPr lang="de-AT" sz="1800" dirty="0">
                <a:effectLst/>
                <a:latin typeface="Calibri" panose="020F0502020204030204" pitchFamily="34" charset="0"/>
                <a:ea typeface="Times New Roman" panose="02020603050405020304" pitchFamily="18" charset="0"/>
              </a:rPr>
              <a:t> </a:t>
            </a:r>
            <a:endParaRPr lang="de-AT" sz="2000" dirty="0">
              <a:effectLst/>
              <a:latin typeface="Times New Roman" panose="02020603050405020304" pitchFamily="18" charset="0"/>
              <a:ea typeface="Times New Roman" panose="02020603050405020304" pitchFamily="18" charset="0"/>
            </a:endParaRPr>
          </a:p>
          <a:p>
            <a:pPr fontAlgn="base"/>
            <a:r>
              <a:rPr lang="de-AT" sz="1800" u="sng" dirty="0">
                <a:solidFill>
                  <a:srgbClr val="0563C1"/>
                </a:solidFill>
                <a:effectLst/>
                <a:latin typeface="Calibri" panose="020F0502020204030204" pitchFamily="34" charset="0"/>
                <a:ea typeface="Times New Roman" panose="02020603050405020304" pitchFamily="18" charset="0"/>
                <a:hlinkClick r:id="rId4"/>
              </a:rPr>
              <a:t>https://pixabay.com/photos/plant-room-green-home-modern-2971483/</a:t>
            </a:r>
            <a:r>
              <a:rPr lang="de-AT" sz="1800" dirty="0">
                <a:effectLst/>
                <a:latin typeface="Calibri" panose="020F0502020204030204" pitchFamily="34" charset="0"/>
                <a:ea typeface="Times New Roman" panose="02020603050405020304" pitchFamily="18" charset="0"/>
              </a:rPr>
              <a:t> </a:t>
            </a:r>
            <a:endParaRPr lang="de-AT" sz="2000" dirty="0">
              <a:effectLst/>
              <a:latin typeface="Times New Roman" panose="02020603050405020304" pitchFamily="18" charset="0"/>
              <a:ea typeface="Times New Roman" panose="02020603050405020304" pitchFamily="18" charset="0"/>
            </a:endParaRPr>
          </a:p>
          <a:p>
            <a:pPr fontAlgn="base"/>
            <a:r>
              <a:rPr lang="de-AT" sz="1800" u="sng" dirty="0">
                <a:solidFill>
                  <a:srgbClr val="0563C1"/>
                </a:solidFill>
                <a:effectLst/>
                <a:latin typeface="Calibri" panose="020F0502020204030204" pitchFamily="34" charset="0"/>
                <a:ea typeface="Times New Roman" panose="02020603050405020304" pitchFamily="18" charset="0"/>
                <a:hlinkClick r:id="rId5"/>
              </a:rPr>
              <a:t>https://www.enbw.com/energie-entdecken/</a:t>
            </a:r>
            <a:r>
              <a:rPr lang="de-AT" sz="1800" u="sng" dirty="0" err="1">
                <a:solidFill>
                  <a:srgbClr val="0563C1"/>
                </a:solidFill>
                <a:effectLst/>
                <a:latin typeface="Calibri" panose="020F0502020204030204" pitchFamily="34" charset="0"/>
                <a:ea typeface="Times New Roman" panose="02020603050405020304" pitchFamily="18" charset="0"/>
                <a:hlinkClick r:id="rId5"/>
              </a:rPr>
              <a:t>energieerzeugung</a:t>
            </a:r>
            <a:r>
              <a:rPr lang="de-AT" sz="1800" u="sng" dirty="0">
                <a:solidFill>
                  <a:srgbClr val="0563C1"/>
                </a:solidFill>
                <a:effectLst/>
                <a:latin typeface="Calibri" panose="020F0502020204030204" pitchFamily="34" charset="0"/>
                <a:ea typeface="Times New Roman" panose="02020603050405020304" pitchFamily="18" charset="0"/>
                <a:hlinkClick r:id="rId5"/>
              </a:rPr>
              <a:t>/erneuerbare-</a:t>
            </a:r>
            <a:r>
              <a:rPr lang="de-AT" sz="1800" u="sng" dirty="0" err="1">
                <a:solidFill>
                  <a:srgbClr val="0563C1"/>
                </a:solidFill>
                <a:effectLst/>
                <a:latin typeface="Calibri" panose="020F0502020204030204" pitchFamily="34" charset="0"/>
                <a:ea typeface="Times New Roman" panose="02020603050405020304" pitchFamily="18" charset="0"/>
                <a:hlinkClick r:id="rId5"/>
              </a:rPr>
              <a:t>energiequellen</a:t>
            </a:r>
            <a:r>
              <a:rPr lang="de-AT" sz="1800" u="sng" dirty="0">
                <a:solidFill>
                  <a:srgbClr val="0563C1"/>
                </a:solidFill>
                <a:effectLst/>
                <a:latin typeface="Calibri" panose="020F0502020204030204" pitchFamily="34" charset="0"/>
                <a:ea typeface="Times New Roman" panose="02020603050405020304" pitchFamily="18" charset="0"/>
                <a:hlinkClick r:id="rId5"/>
              </a:rPr>
              <a:t>/#:~:text=Zu%20den%20regenerativen%20Energiequellen%20zählen,der%20installierten%20Kraftwerksleistung%20wächst%20kontinuierlich</a:t>
            </a:r>
            <a:r>
              <a:rPr lang="de-AT" sz="1800" dirty="0">
                <a:effectLst/>
                <a:latin typeface="Calibri" panose="020F0502020204030204" pitchFamily="34" charset="0"/>
                <a:ea typeface="Times New Roman" panose="02020603050405020304" pitchFamily="18" charset="0"/>
              </a:rPr>
              <a:t> </a:t>
            </a:r>
            <a:endParaRPr lang="de-AT" sz="2000" dirty="0">
              <a:effectLst/>
              <a:latin typeface="Times New Roman" panose="02020603050405020304" pitchFamily="18" charset="0"/>
              <a:ea typeface="Times New Roman" panose="02020603050405020304" pitchFamily="18" charset="0"/>
            </a:endParaRPr>
          </a:p>
          <a:p>
            <a:pPr fontAlgn="base"/>
            <a:r>
              <a:rPr lang="de-AT" sz="1800" u="sng" dirty="0">
                <a:solidFill>
                  <a:srgbClr val="0563C1"/>
                </a:solidFill>
                <a:effectLst/>
                <a:latin typeface="Calibri" panose="020F0502020204030204" pitchFamily="34" charset="0"/>
                <a:ea typeface="Times New Roman" panose="02020603050405020304" pitchFamily="18" charset="0"/>
                <a:hlinkClick r:id="rId6"/>
              </a:rPr>
              <a:t>https://eatsmarter.de/</a:t>
            </a:r>
            <a:r>
              <a:rPr lang="de-AT" sz="1800" u="sng" dirty="0" err="1">
                <a:solidFill>
                  <a:srgbClr val="0563C1"/>
                </a:solidFill>
                <a:effectLst/>
                <a:latin typeface="Calibri" panose="020F0502020204030204" pitchFamily="34" charset="0"/>
                <a:ea typeface="Times New Roman" panose="02020603050405020304" pitchFamily="18" charset="0"/>
                <a:hlinkClick r:id="rId6"/>
              </a:rPr>
              <a:t>ernaehrung</a:t>
            </a:r>
            <a:r>
              <a:rPr lang="de-AT" sz="1800" u="sng" dirty="0">
                <a:solidFill>
                  <a:srgbClr val="0563C1"/>
                </a:solidFill>
                <a:effectLst/>
                <a:latin typeface="Calibri" panose="020F0502020204030204" pitchFamily="34" charset="0"/>
                <a:ea typeface="Times New Roman" panose="02020603050405020304" pitchFamily="18" charset="0"/>
                <a:hlinkClick r:id="rId6"/>
              </a:rPr>
              <a:t>/</a:t>
            </a:r>
            <a:r>
              <a:rPr lang="de-AT" sz="1800" u="sng" dirty="0" err="1">
                <a:solidFill>
                  <a:srgbClr val="0563C1"/>
                </a:solidFill>
                <a:effectLst/>
                <a:latin typeface="Calibri" panose="020F0502020204030204" pitchFamily="34" charset="0"/>
                <a:ea typeface="Times New Roman" panose="02020603050405020304" pitchFamily="18" charset="0"/>
                <a:hlinkClick r:id="rId6"/>
              </a:rPr>
              <a:t>news</a:t>
            </a:r>
            <a:r>
              <a:rPr lang="de-AT" sz="1800" u="sng" dirty="0">
                <a:solidFill>
                  <a:srgbClr val="0563C1"/>
                </a:solidFill>
                <a:effectLst/>
                <a:latin typeface="Calibri" panose="020F0502020204030204" pitchFamily="34" charset="0"/>
                <a:ea typeface="Times New Roman" panose="02020603050405020304" pitchFamily="18" charset="0"/>
                <a:hlinkClick r:id="rId6"/>
              </a:rPr>
              <a:t>/</a:t>
            </a:r>
            <a:r>
              <a:rPr lang="de-AT" sz="1800" u="sng" dirty="0" err="1">
                <a:solidFill>
                  <a:srgbClr val="0563C1"/>
                </a:solidFill>
                <a:effectLst/>
                <a:latin typeface="Calibri" panose="020F0502020204030204" pitchFamily="34" charset="0"/>
                <a:ea typeface="Times New Roman" panose="02020603050405020304" pitchFamily="18" charset="0"/>
                <a:hlinkClick r:id="rId6"/>
              </a:rPr>
              <a:t>fuenf</a:t>
            </a:r>
            <a:r>
              <a:rPr lang="de-AT" sz="1800" u="sng" dirty="0">
                <a:solidFill>
                  <a:srgbClr val="0563C1"/>
                </a:solidFill>
                <a:effectLst/>
                <a:latin typeface="Calibri" panose="020F0502020204030204" pitchFamily="34" charset="0"/>
                <a:ea typeface="Times New Roman" panose="02020603050405020304" pitchFamily="18" charset="0"/>
                <a:hlinkClick r:id="rId6"/>
              </a:rPr>
              <a:t>-</a:t>
            </a:r>
            <a:r>
              <a:rPr lang="de-AT" sz="1800" u="sng" dirty="0" err="1">
                <a:solidFill>
                  <a:srgbClr val="0563C1"/>
                </a:solidFill>
                <a:effectLst/>
                <a:latin typeface="Calibri" panose="020F0502020204030204" pitchFamily="34" charset="0"/>
                <a:ea typeface="Times New Roman" panose="02020603050405020304" pitchFamily="18" charset="0"/>
                <a:hlinkClick r:id="rId6"/>
              </a:rPr>
              <a:t>gruende</a:t>
            </a:r>
            <a:r>
              <a:rPr lang="de-AT" sz="1800" u="sng" dirty="0">
                <a:solidFill>
                  <a:srgbClr val="0563C1"/>
                </a:solidFill>
                <a:effectLst/>
                <a:latin typeface="Calibri" panose="020F0502020204030204" pitchFamily="34" charset="0"/>
                <a:ea typeface="Times New Roman" panose="02020603050405020304" pitchFamily="18" charset="0"/>
                <a:hlinkClick r:id="rId6"/>
              </a:rPr>
              <a:t>-warum-besser-vegetarier#:~:</a:t>
            </a:r>
            <a:r>
              <a:rPr lang="de-AT" sz="1800" u="sng" dirty="0" err="1">
                <a:solidFill>
                  <a:srgbClr val="0563C1"/>
                </a:solidFill>
                <a:effectLst/>
                <a:latin typeface="Calibri" panose="020F0502020204030204" pitchFamily="34" charset="0"/>
                <a:ea typeface="Times New Roman" panose="02020603050405020304" pitchFamily="18" charset="0"/>
                <a:hlinkClick r:id="rId6"/>
              </a:rPr>
              <a:t>text</a:t>
            </a:r>
            <a:r>
              <a:rPr lang="de-AT" sz="1800" u="sng" dirty="0">
                <a:solidFill>
                  <a:srgbClr val="0563C1"/>
                </a:solidFill>
                <a:effectLst/>
                <a:latin typeface="Calibri" panose="020F0502020204030204" pitchFamily="34" charset="0"/>
                <a:ea typeface="Times New Roman" panose="02020603050405020304" pitchFamily="18" charset="0"/>
                <a:hlinkClick r:id="rId6"/>
              </a:rPr>
              <a:t>=Weniger%20Fleisch%2C%20weniger%20Hunger,Nutzfläche%20als%20für%20einen%20Fleischesser</a:t>
            </a:r>
            <a:r>
              <a:rPr lang="de-AT" sz="1800" dirty="0">
                <a:effectLst/>
                <a:latin typeface="Calibri" panose="020F0502020204030204" pitchFamily="34" charset="0"/>
                <a:ea typeface="Times New Roman" panose="02020603050405020304" pitchFamily="18" charset="0"/>
              </a:rPr>
              <a:t> </a:t>
            </a:r>
            <a:endParaRPr lang="de-AT" sz="2000" dirty="0">
              <a:effectLst/>
              <a:latin typeface="Times New Roman" panose="02020603050405020304" pitchFamily="18" charset="0"/>
              <a:ea typeface="Times New Roman" panose="02020603050405020304" pitchFamily="18" charset="0"/>
            </a:endParaRPr>
          </a:p>
          <a:p>
            <a:pPr fontAlgn="base"/>
            <a:r>
              <a:rPr lang="de-AT" sz="1800" u="sng" dirty="0">
                <a:solidFill>
                  <a:srgbClr val="0563C1"/>
                </a:solidFill>
                <a:effectLst/>
                <a:latin typeface="Calibri" panose="020F0502020204030204" pitchFamily="34" charset="0"/>
                <a:ea typeface="Times New Roman" panose="02020603050405020304" pitchFamily="18" charset="0"/>
                <a:hlinkClick r:id="rId7"/>
              </a:rPr>
              <a:t>https://www.effizienzhaus-online.de/umstellung-von-gasheizung-auf-pelletheizung/</a:t>
            </a:r>
            <a:r>
              <a:rPr lang="de-AT" sz="1800" dirty="0">
                <a:effectLst/>
                <a:latin typeface="Calibri" panose="020F0502020204030204" pitchFamily="34" charset="0"/>
                <a:ea typeface="Times New Roman" panose="02020603050405020304" pitchFamily="18" charset="0"/>
              </a:rPr>
              <a:t> </a:t>
            </a:r>
            <a:endParaRPr lang="de-AT" sz="2000" dirty="0">
              <a:effectLst/>
              <a:latin typeface="Times New Roman" panose="02020603050405020304" pitchFamily="18" charset="0"/>
              <a:ea typeface="Times New Roman" panose="02020603050405020304" pitchFamily="18" charset="0"/>
            </a:endParaRPr>
          </a:p>
          <a:p>
            <a:pPr fontAlgn="base"/>
            <a:r>
              <a:rPr lang="de-AT" sz="1800" u="sng" dirty="0">
                <a:solidFill>
                  <a:srgbClr val="0563C1"/>
                </a:solidFill>
                <a:effectLst/>
                <a:latin typeface="Calibri" panose="020F0502020204030204" pitchFamily="34" charset="0"/>
                <a:ea typeface="Times New Roman" panose="02020603050405020304" pitchFamily="18" charset="0"/>
                <a:hlinkClick r:id="rId8"/>
              </a:rPr>
              <a:t>https://hydrokultur-design.de/</a:t>
            </a:r>
            <a:r>
              <a:rPr lang="de-AT" sz="1800" u="sng" dirty="0" err="1">
                <a:solidFill>
                  <a:srgbClr val="0563C1"/>
                </a:solidFill>
                <a:effectLst/>
                <a:latin typeface="Calibri" panose="020F0502020204030204" pitchFamily="34" charset="0"/>
                <a:ea typeface="Times New Roman" panose="02020603050405020304" pitchFamily="18" charset="0"/>
                <a:hlinkClick r:id="rId8"/>
              </a:rPr>
              <a:t>blog</a:t>
            </a:r>
            <a:r>
              <a:rPr lang="de-AT" sz="1800" u="sng" dirty="0">
                <a:solidFill>
                  <a:srgbClr val="0563C1"/>
                </a:solidFill>
                <a:effectLst/>
                <a:latin typeface="Calibri" panose="020F0502020204030204" pitchFamily="34" charset="0"/>
                <a:ea typeface="Times New Roman" panose="02020603050405020304" pitchFamily="18" charset="0"/>
                <a:hlinkClick r:id="rId8"/>
              </a:rPr>
              <a:t>/durch-zimmerpflanzen-die-luft-im-</a:t>
            </a:r>
            <a:r>
              <a:rPr lang="de-AT" sz="1800" u="sng" dirty="0" err="1">
                <a:solidFill>
                  <a:srgbClr val="0563C1"/>
                </a:solidFill>
                <a:effectLst/>
                <a:latin typeface="Calibri" panose="020F0502020204030204" pitchFamily="34" charset="0"/>
                <a:ea typeface="Times New Roman" panose="02020603050405020304" pitchFamily="18" charset="0"/>
                <a:hlinkClick r:id="rId8"/>
              </a:rPr>
              <a:t>buero</a:t>
            </a:r>
            <a:r>
              <a:rPr lang="de-AT" sz="1800" u="sng" dirty="0">
                <a:solidFill>
                  <a:srgbClr val="0563C1"/>
                </a:solidFill>
                <a:effectLst/>
                <a:latin typeface="Calibri" panose="020F0502020204030204" pitchFamily="34" charset="0"/>
                <a:ea typeface="Times New Roman" panose="02020603050405020304" pitchFamily="18" charset="0"/>
                <a:hlinkClick r:id="rId8"/>
              </a:rPr>
              <a:t>-verbessern#:~:</a:t>
            </a:r>
            <a:r>
              <a:rPr lang="de-AT" sz="1800" u="sng" dirty="0" err="1">
                <a:solidFill>
                  <a:srgbClr val="0563C1"/>
                </a:solidFill>
                <a:effectLst/>
                <a:latin typeface="Calibri" panose="020F0502020204030204" pitchFamily="34" charset="0"/>
                <a:ea typeface="Times New Roman" panose="02020603050405020304" pitchFamily="18" charset="0"/>
                <a:hlinkClick r:id="rId8"/>
              </a:rPr>
              <a:t>text</a:t>
            </a:r>
            <a:r>
              <a:rPr lang="de-AT" sz="1800" u="sng" dirty="0">
                <a:solidFill>
                  <a:srgbClr val="0563C1"/>
                </a:solidFill>
                <a:effectLst/>
                <a:latin typeface="Calibri" panose="020F0502020204030204" pitchFamily="34" charset="0"/>
                <a:ea typeface="Times New Roman" panose="02020603050405020304" pitchFamily="18" charset="0"/>
                <a:hlinkClick r:id="rId8"/>
              </a:rPr>
              <a:t>=Pflanzen%20nehmen%20Kohlendioxid%20auf%20und,tun%20jedoch%20noch%20viel%20mehr.&amp;text=Pflanzen%20mit%20einer%20großen%20Blattoberfläche%20können%20Kohlendioxid%20sehr%20wirksam%20entsorgen</a:t>
            </a:r>
            <a:r>
              <a:rPr lang="de-AT" sz="1800" dirty="0">
                <a:effectLst/>
                <a:latin typeface="Calibri" panose="020F0502020204030204" pitchFamily="34" charset="0"/>
                <a:ea typeface="Times New Roman" panose="02020603050405020304" pitchFamily="18" charset="0"/>
              </a:rPr>
              <a:t> </a:t>
            </a:r>
            <a:endParaRPr lang="de-AT"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58149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48B914E-31F3-4BD9-A9A7-B1E7637C23B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feld 3">
            <a:hlinkClick r:id="rId3" action="ppaction://hlinksldjump"/>
            <a:extLst>
              <a:ext uri="{FF2B5EF4-FFF2-40B4-BE49-F238E27FC236}">
                <a16:creationId xmlns:a16="http://schemas.microsoft.com/office/drawing/2014/main" id="{F1BD2954-BBE1-46A4-87A4-19A31489E3FF}"/>
              </a:ext>
            </a:extLst>
          </p:cNvPr>
          <p:cNvSpPr txBox="1"/>
          <p:nvPr/>
        </p:nvSpPr>
        <p:spPr>
          <a:xfrm>
            <a:off x="5972174" y="1371600"/>
            <a:ext cx="3287235" cy="584775"/>
          </a:xfrm>
          <a:prstGeom prst="rect">
            <a:avLst/>
          </a:prstGeom>
          <a:noFill/>
        </p:spPr>
        <p:txBody>
          <a:bodyPr wrap="square" rtlCol="0">
            <a:spAutoFit/>
          </a:bodyPr>
          <a:lstStyle/>
          <a:p>
            <a:r>
              <a:rPr lang="de-AT" sz="3200" b="1" dirty="0">
                <a:latin typeface="Aharoni" panose="02010803020104030203" pitchFamily="2" charset="-79"/>
                <a:cs typeface="Aharoni" panose="02010803020104030203" pitchFamily="2" charset="-79"/>
              </a:rPr>
              <a:t>Begrünte Wand</a:t>
            </a:r>
          </a:p>
        </p:txBody>
      </p:sp>
      <p:sp>
        <p:nvSpPr>
          <p:cNvPr id="5" name="Textfeld 4">
            <a:hlinkClick r:id="rId4" action="ppaction://hlinksldjump"/>
            <a:extLst>
              <a:ext uri="{FF2B5EF4-FFF2-40B4-BE49-F238E27FC236}">
                <a16:creationId xmlns:a16="http://schemas.microsoft.com/office/drawing/2014/main" id="{ED837F17-1C0C-4EC4-A594-C74426718B92}"/>
              </a:ext>
            </a:extLst>
          </p:cNvPr>
          <p:cNvSpPr txBox="1"/>
          <p:nvPr/>
        </p:nvSpPr>
        <p:spPr>
          <a:xfrm>
            <a:off x="2849732" y="1663987"/>
            <a:ext cx="1757778" cy="523220"/>
          </a:xfrm>
          <a:prstGeom prst="rect">
            <a:avLst/>
          </a:prstGeom>
          <a:noFill/>
        </p:spPr>
        <p:txBody>
          <a:bodyPr wrap="square" rtlCol="0">
            <a:spAutoFit/>
          </a:bodyPr>
          <a:lstStyle/>
          <a:p>
            <a:r>
              <a:rPr lang="de-AT" sz="2800" b="1" dirty="0"/>
              <a:t>Fenster</a:t>
            </a:r>
          </a:p>
        </p:txBody>
      </p:sp>
      <p:sp>
        <p:nvSpPr>
          <p:cNvPr id="2" name="Textfeld 1">
            <a:extLst>
              <a:ext uri="{FF2B5EF4-FFF2-40B4-BE49-F238E27FC236}">
                <a16:creationId xmlns:a16="http://schemas.microsoft.com/office/drawing/2014/main" id="{4D2AF528-F6C2-4B08-915D-085C7398BCC6}"/>
              </a:ext>
            </a:extLst>
          </p:cNvPr>
          <p:cNvSpPr txBox="1"/>
          <p:nvPr/>
        </p:nvSpPr>
        <p:spPr>
          <a:xfrm>
            <a:off x="8038483" y="3059668"/>
            <a:ext cx="1539433" cy="369332"/>
          </a:xfrm>
          <a:prstGeom prst="rect">
            <a:avLst/>
          </a:prstGeom>
          <a:noFill/>
        </p:spPr>
        <p:txBody>
          <a:bodyPr wrap="square" rtlCol="0">
            <a:spAutoFit/>
          </a:bodyPr>
          <a:lstStyle/>
          <a:p>
            <a:r>
              <a:rPr lang="de-AT" b="1" dirty="0">
                <a:hlinkClick r:id="rId5" action="ppaction://hlinksldjump"/>
              </a:rPr>
              <a:t>Arbeitsplatz</a:t>
            </a:r>
            <a:endParaRPr lang="de-AT" b="1" dirty="0"/>
          </a:p>
        </p:txBody>
      </p:sp>
      <p:sp>
        <p:nvSpPr>
          <p:cNvPr id="6" name="Textfeld 5">
            <a:extLst>
              <a:ext uri="{FF2B5EF4-FFF2-40B4-BE49-F238E27FC236}">
                <a16:creationId xmlns:a16="http://schemas.microsoft.com/office/drawing/2014/main" id="{68D87249-0ECB-411F-A99E-00846B81E0EA}"/>
              </a:ext>
            </a:extLst>
          </p:cNvPr>
          <p:cNvSpPr txBox="1"/>
          <p:nvPr/>
        </p:nvSpPr>
        <p:spPr>
          <a:xfrm>
            <a:off x="2066925" y="5534025"/>
            <a:ext cx="2438400" cy="369332"/>
          </a:xfrm>
          <a:prstGeom prst="rect">
            <a:avLst/>
          </a:prstGeom>
          <a:noFill/>
        </p:spPr>
        <p:txBody>
          <a:bodyPr wrap="square" rtlCol="0">
            <a:spAutoFit/>
          </a:bodyPr>
          <a:lstStyle/>
          <a:p>
            <a:r>
              <a:rPr lang="de-AT" dirty="0">
                <a:hlinkClick r:id="rId6" action="ppaction://hlinksldjump"/>
              </a:rPr>
              <a:t>Zimmerpflanzen</a:t>
            </a:r>
            <a:endParaRPr lang="de-AT" dirty="0"/>
          </a:p>
        </p:txBody>
      </p:sp>
      <p:sp>
        <p:nvSpPr>
          <p:cNvPr id="7" name="Textfeld 6">
            <a:extLst>
              <a:ext uri="{FF2B5EF4-FFF2-40B4-BE49-F238E27FC236}">
                <a16:creationId xmlns:a16="http://schemas.microsoft.com/office/drawing/2014/main" id="{38C67A1C-6BCE-4670-B74C-1CD5C03C106D}"/>
              </a:ext>
            </a:extLst>
          </p:cNvPr>
          <p:cNvSpPr txBox="1"/>
          <p:nvPr/>
        </p:nvSpPr>
        <p:spPr>
          <a:xfrm>
            <a:off x="10271464" y="6320901"/>
            <a:ext cx="1349406" cy="369332"/>
          </a:xfrm>
          <a:prstGeom prst="rect">
            <a:avLst/>
          </a:prstGeom>
          <a:noFill/>
        </p:spPr>
        <p:txBody>
          <a:bodyPr wrap="square" rtlCol="0">
            <a:spAutoFit/>
          </a:bodyPr>
          <a:lstStyle/>
          <a:p>
            <a:r>
              <a:rPr lang="de-AT" dirty="0">
                <a:hlinkClick r:id="rId7" action="ppaction://hlinksldjump"/>
              </a:rPr>
              <a:t>Fertig</a:t>
            </a:r>
            <a:endParaRPr lang="de-AT" dirty="0"/>
          </a:p>
        </p:txBody>
      </p:sp>
    </p:spTree>
    <p:extLst>
      <p:ext uri="{BB962C8B-B14F-4D97-AF65-F5344CB8AC3E}">
        <p14:creationId xmlns:p14="http://schemas.microsoft.com/office/powerpoint/2010/main" val="2256622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2D7C8FD-F289-4820-8F8A-F4334D7F1567}"/>
              </a:ext>
            </a:extLst>
          </p:cNvPr>
          <p:cNvPicPr>
            <a:picLocks noChangeAspect="1"/>
          </p:cNvPicPr>
          <p:nvPr/>
        </p:nvPicPr>
        <p:blipFill rotWithShape="1">
          <a:blip r:embed="rId2"/>
          <a:srcRect l="19554" r="12216" b="-1"/>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23" name="Freeform: Shape 22">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5" name="Freeform: Shape 24">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extfeld 12">
            <a:extLst>
              <a:ext uri="{FF2B5EF4-FFF2-40B4-BE49-F238E27FC236}">
                <a16:creationId xmlns:a16="http://schemas.microsoft.com/office/drawing/2014/main" id="{C298DB0C-2C7D-4E36-AC57-FB3296E85A6A}"/>
              </a:ext>
            </a:extLst>
          </p:cNvPr>
          <p:cNvSpPr txBox="1"/>
          <p:nvPr/>
        </p:nvSpPr>
        <p:spPr>
          <a:xfrm>
            <a:off x="279066" y="2194411"/>
            <a:ext cx="4782458" cy="3181684"/>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000" dirty="0" err="1"/>
              <a:t>Beim</a:t>
            </a:r>
            <a:r>
              <a:rPr lang="en-US" sz="2000" dirty="0"/>
              <a:t> </a:t>
            </a:r>
            <a:r>
              <a:rPr lang="en-US" sz="2000" dirty="0" err="1"/>
              <a:t>Kauf</a:t>
            </a:r>
            <a:r>
              <a:rPr lang="en-US" sz="2000" dirty="0"/>
              <a:t> </a:t>
            </a:r>
            <a:r>
              <a:rPr lang="en-US" sz="2000" dirty="0" err="1"/>
              <a:t>sollte</a:t>
            </a:r>
            <a:r>
              <a:rPr lang="en-US" sz="2000" dirty="0"/>
              <a:t> man </a:t>
            </a:r>
            <a:r>
              <a:rPr lang="en-US" sz="2000" dirty="0" err="1"/>
              <a:t>darauf</a:t>
            </a:r>
            <a:r>
              <a:rPr lang="en-US" sz="2000" dirty="0"/>
              <a:t> </a:t>
            </a:r>
            <a:r>
              <a:rPr lang="en-US" sz="2000" dirty="0" err="1"/>
              <a:t>achten</a:t>
            </a:r>
            <a:r>
              <a:rPr lang="en-US" sz="2000" dirty="0"/>
              <a:t> </a:t>
            </a:r>
            <a:r>
              <a:rPr lang="en-US" sz="2000" dirty="0" err="1"/>
              <a:t>Islandmoose</a:t>
            </a:r>
            <a:r>
              <a:rPr lang="en-US" sz="2000" dirty="0"/>
              <a:t> </a:t>
            </a:r>
            <a:r>
              <a:rPr lang="en-US" sz="2000" dirty="0" err="1"/>
              <a:t>zu</a:t>
            </a:r>
            <a:r>
              <a:rPr lang="en-US" sz="2000" dirty="0"/>
              <a:t> </a:t>
            </a:r>
            <a:r>
              <a:rPr lang="en-US" sz="2000" dirty="0" err="1"/>
              <a:t>kaufen</a:t>
            </a:r>
            <a:r>
              <a:rPr lang="en-US" sz="2000" dirty="0"/>
              <a:t>, die </a:t>
            </a:r>
            <a:r>
              <a:rPr lang="en-US" sz="2000" dirty="0" err="1"/>
              <a:t>aus</a:t>
            </a:r>
            <a:r>
              <a:rPr lang="en-US" sz="2000" dirty="0"/>
              <a:t> dem </a:t>
            </a:r>
            <a:r>
              <a:rPr lang="en-US" sz="2000" dirty="0" err="1"/>
              <a:t>europäischen</a:t>
            </a:r>
            <a:r>
              <a:rPr lang="en-US" sz="2000" dirty="0"/>
              <a:t> </a:t>
            </a:r>
            <a:r>
              <a:rPr lang="en-US" sz="2000" dirty="0" err="1"/>
              <a:t>Polarkreis</a:t>
            </a:r>
            <a:r>
              <a:rPr lang="en-US" sz="2000" dirty="0"/>
              <a:t> </a:t>
            </a:r>
            <a:r>
              <a:rPr lang="en-US" sz="2000" dirty="0" err="1"/>
              <a:t>kommen</a:t>
            </a:r>
            <a:r>
              <a:rPr lang="en-US" sz="2000" dirty="0"/>
              <a:t> und </a:t>
            </a:r>
            <a:r>
              <a:rPr lang="en-US" sz="2000" dirty="0" err="1"/>
              <a:t>außerhalb</a:t>
            </a:r>
            <a:r>
              <a:rPr lang="en-US" sz="2000" dirty="0"/>
              <a:t> der </a:t>
            </a:r>
            <a:r>
              <a:rPr lang="en-US" sz="2000" dirty="0" err="1"/>
              <a:t>Winternahrungsgebiete</a:t>
            </a:r>
            <a:r>
              <a:rPr lang="en-US" sz="2000" dirty="0"/>
              <a:t> der </a:t>
            </a:r>
            <a:r>
              <a:rPr lang="en-US" sz="2000" dirty="0" err="1"/>
              <a:t>Rentiere</a:t>
            </a:r>
            <a:r>
              <a:rPr lang="en-US" sz="2000" dirty="0"/>
              <a:t> </a:t>
            </a:r>
            <a:r>
              <a:rPr lang="en-US" sz="2000" dirty="0" err="1"/>
              <a:t>liegen</a:t>
            </a:r>
            <a:r>
              <a:rPr lang="en-US" sz="2000" dirty="0"/>
              <a:t>. </a:t>
            </a:r>
            <a:r>
              <a:rPr lang="en-US" sz="2000" dirty="0" err="1"/>
              <a:t>Darüber</a:t>
            </a:r>
            <a:r>
              <a:rPr lang="en-US" sz="2000" dirty="0"/>
              <a:t> </a:t>
            </a:r>
            <a:r>
              <a:rPr lang="en-US" sz="2000" dirty="0" err="1"/>
              <a:t>hinaus</a:t>
            </a:r>
            <a:r>
              <a:rPr lang="en-US" sz="2000" dirty="0"/>
              <a:t> </a:t>
            </a:r>
            <a:r>
              <a:rPr lang="en-US" sz="2000" dirty="0" err="1"/>
              <a:t>ist</a:t>
            </a:r>
            <a:r>
              <a:rPr lang="en-US" sz="2000" dirty="0"/>
              <a:t> es gut Moos </a:t>
            </a:r>
            <a:r>
              <a:rPr lang="en-US" sz="2000" dirty="0" err="1"/>
              <a:t>zu</a:t>
            </a:r>
            <a:r>
              <a:rPr lang="en-US" sz="2000" dirty="0"/>
              <a:t> </a:t>
            </a:r>
            <a:r>
              <a:rPr lang="en-US" sz="2000" dirty="0" err="1"/>
              <a:t>kaufen</a:t>
            </a:r>
            <a:r>
              <a:rPr lang="en-US" sz="2000" dirty="0"/>
              <a:t>, das </a:t>
            </a:r>
            <a:r>
              <a:rPr lang="en-US" sz="2000" dirty="0" err="1"/>
              <a:t>nach</a:t>
            </a:r>
            <a:r>
              <a:rPr lang="en-US" sz="2000" dirty="0"/>
              <a:t> </a:t>
            </a:r>
            <a:r>
              <a:rPr lang="en-US" sz="2000" dirty="0" err="1"/>
              <a:t>traditionellen</a:t>
            </a:r>
            <a:r>
              <a:rPr lang="en-US" sz="2000" dirty="0"/>
              <a:t> </a:t>
            </a:r>
            <a:r>
              <a:rPr lang="en-US" sz="2000" dirty="0" err="1"/>
              <a:t>Techniken</a:t>
            </a:r>
            <a:r>
              <a:rPr lang="en-US" sz="2000" dirty="0"/>
              <a:t> </a:t>
            </a:r>
            <a:r>
              <a:rPr lang="en-US" sz="2000" dirty="0" err="1"/>
              <a:t>geerntet</a:t>
            </a:r>
            <a:r>
              <a:rPr lang="en-US" sz="2000" dirty="0"/>
              <a:t> </a:t>
            </a:r>
            <a:r>
              <a:rPr lang="en-US" sz="2000" dirty="0" err="1"/>
              <a:t>wird</a:t>
            </a:r>
            <a:r>
              <a:rPr lang="en-US" sz="2000" dirty="0"/>
              <a:t>, um </a:t>
            </a:r>
            <a:r>
              <a:rPr lang="en-US" sz="2000" dirty="0" err="1"/>
              <a:t>ein</a:t>
            </a:r>
            <a:r>
              <a:rPr lang="en-US" sz="2000" dirty="0"/>
              <a:t> </a:t>
            </a:r>
            <a:r>
              <a:rPr lang="en-US" sz="2000" dirty="0" err="1"/>
              <a:t>schnelles</a:t>
            </a:r>
            <a:r>
              <a:rPr lang="en-US" sz="2000" dirty="0"/>
              <a:t> </a:t>
            </a:r>
            <a:r>
              <a:rPr lang="en-US" sz="2000" dirty="0" err="1"/>
              <a:t>Nachwachsen</a:t>
            </a:r>
            <a:r>
              <a:rPr lang="en-US" sz="2000" dirty="0"/>
              <a:t> </a:t>
            </a:r>
            <a:r>
              <a:rPr lang="en-US" sz="2000" dirty="0" err="1"/>
              <a:t>garantieren</a:t>
            </a:r>
            <a:r>
              <a:rPr lang="en-US" sz="2000" dirty="0"/>
              <a:t>. Bitte </a:t>
            </a:r>
            <a:r>
              <a:rPr lang="en-US" sz="2000" dirty="0" err="1"/>
              <a:t>aus</a:t>
            </a:r>
            <a:r>
              <a:rPr lang="en-US" sz="2000" dirty="0"/>
              <a:t> Liebe </a:t>
            </a:r>
            <a:r>
              <a:rPr lang="en-US" sz="2000" dirty="0" err="1"/>
              <a:t>zur</a:t>
            </a:r>
            <a:r>
              <a:rPr lang="en-US" sz="2000" dirty="0"/>
              <a:t> Umwelt </a:t>
            </a:r>
            <a:r>
              <a:rPr lang="en-US" sz="2000" dirty="0" err="1"/>
              <a:t>keine</a:t>
            </a:r>
            <a:r>
              <a:rPr lang="en-US" sz="2000" dirty="0"/>
              <a:t> </a:t>
            </a:r>
            <a:r>
              <a:rPr lang="en-US" sz="2000" dirty="0" err="1"/>
              <a:t>anderen</a:t>
            </a:r>
            <a:r>
              <a:rPr lang="en-US" sz="2000" dirty="0"/>
              <a:t> Moose </a:t>
            </a:r>
            <a:r>
              <a:rPr lang="en-US" sz="2000" dirty="0" err="1"/>
              <a:t>wie</a:t>
            </a:r>
            <a:r>
              <a:rPr lang="en-US" sz="2000" dirty="0"/>
              <a:t> </a:t>
            </a:r>
            <a:r>
              <a:rPr lang="en-US" sz="2000" dirty="0" err="1"/>
              <a:t>Bollmoos</a:t>
            </a:r>
            <a:r>
              <a:rPr lang="en-US" sz="2000" dirty="0"/>
              <a:t> / </a:t>
            </a:r>
            <a:r>
              <a:rPr lang="en-US" sz="2000" dirty="0" err="1"/>
              <a:t>Polstermoos</a:t>
            </a:r>
            <a:r>
              <a:rPr lang="en-US" sz="2000" dirty="0"/>
              <a:t> Liebe </a:t>
            </a:r>
            <a:r>
              <a:rPr lang="en-US" sz="2000" dirty="0" err="1"/>
              <a:t>kaufen</a:t>
            </a:r>
            <a:r>
              <a:rPr lang="en-US" sz="2000" dirty="0"/>
              <a:t>.</a:t>
            </a:r>
          </a:p>
        </p:txBody>
      </p:sp>
      <p:sp>
        <p:nvSpPr>
          <p:cNvPr id="5" name="Textfeld 4">
            <a:extLst>
              <a:ext uri="{FF2B5EF4-FFF2-40B4-BE49-F238E27FC236}">
                <a16:creationId xmlns:a16="http://schemas.microsoft.com/office/drawing/2014/main" id="{4E242181-6933-4E9C-9678-389227BB1A5E}"/>
              </a:ext>
            </a:extLst>
          </p:cNvPr>
          <p:cNvSpPr txBox="1"/>
          <p:nvPr/>
        </p:nvSpPr>
        <p:spPr>
          <a:xfrm>
            <a:off x="7035529" y="746728"/>
            <a:ext cx="4391024" cy="2682000"/>
          </a:xfrm>
          <a:prstGeom prst="rect">
            <a:avLst/>
          </a:prstGeom>
        </p:spPr>
        <p:txBody>
          <a:bodyPr vert="horz" lIns="91440" tIns="45720" rIns="91440" bIns="45720" rtlCol="0">
            <a:normAutofit/>
          </a:bodyPr>
          <a:lstStyle/>
          <a:p>
            <a:pPr>
              <a:lnSpc>
                <a:spcPct val="90000"/>
              </a:lnSpc>
              <a:spcAft>
                <a:spcPts val="600"/>
              </a:spcAft>
            </a:pPr>
            <a:endParaRPr lang="en-US" sz="2000" dirty="0">
              <a:solidFill>
                <a:schemeClr val="bg1">
                  <a:alpha val="80000"/>
                </a:schemeClr>
              </a:solidFill>
            </a:endParaRPr>
          </a:p>
        </p:txBody>
      </p:sp>
      <p:sp>
        <p:nvSpPr>
          <p:cNvPr id="17" name="Textfeld 16">
            <a:extLst>
              <a:ext uri="{FF2B5EF4-FFF2-40B4-BE49-F238E27FC236}">
                <a16:creationId xmlns:a16="http://schemas.microsoft.com/office/drawing/2014/main" id="{CAF7B06D-061F-41EE-A2A8-1E2161A98B04}"/>
              </a:ext>
            </a:extLst>
          </p:cNvPr>
          <p:cNvSpPr txBox="1"/>
          <p:nvPr/>
        </p:nvSpPr>
        <p:spPr>
          <a:xfrm>
            <a:off x="279066" y="5658544"/>
            <a:ext cx="5691084" cy="646331"/>
          </a:xfrm>
          <a:prstGeom prst="rect">
            <a:avLst/>
          </a:prstGeom>
          <a:noFill/>
        </p:spPr>
        <p:txBody>
          <a:bodyPr wrap="square">
            <a:spAutoFit/>
          </a:bodyPr>
          <a:lstStyle/>
          <a:p>
            <a:pPr marL="285750" indent="-285750">
              <a:spcAft>
                <a:spcPts val="600"/>
              </a:spcAft>
              <a:buFont typeface="Arial" panose="020B0604020202020204" pitchFamily="34" charset="0"/>
              <a:buChar char="•"/>
            </a:pPr>
            <a:r>
              <a:rPr lang="de-DE" dirty="0"/>
              <a:t>Bis zu 20 Prozent sollen die Pflanzen an Fassaden die Dämmung verbessern.</a:t>
            </a:r>
            <a:endParaRPr lang="de-AT" dirty="0"/>
          </a:p>
        </p:txBody>
      </p:sp>
      <p:sp>
        <p:nvSpPr>
          <p:cNvPr id="18" name="Textfeld 17">
            <a:extLst>
              <a:ext uri="{FF2B5EF4-FFF2-40B4-BE49-F238E27FC236}">
                <a16:creationId xmlns:a16="http://schemas.microsoft.com/office/drawing/2014/main" id="{E6D578B3-2C11-4DAE-8B2B-4E661FF28043}"/>
              </a:ext>
            </a:extLst>
          </p:cNvPr>
          <p:cNvSpPr txBox="1"/>
          <p:nvPr/>
        </p:nvSpPr>
        <p:spPr>
          <a:xfrm>
            <a:off x="279066" y="403857"/>
            <a:ext cx="5741702" cy="1508105"/>
          </a:xfrm>
          <a:prstGeom prst="rect">
            <a:avLst/>
          </a:prstGeom>
          <a:noFill/>
        </p:spPr>
        <p:txBody>
          <a:bodyPr wrap="square">
            <a:spAutoFit/>
          </a:bodyPr>
          <a:lstStyle/>
          <a:p>
            <a:pPr marL="285750" indent="-285750">
              <a:spcAft>
                <a:spcPts val="600"/>
              </a:spcAft>
              <a:buFont typeface="Arial" panose="020B0604020202020204" pitchFamily="34" charset="0"/>
              <a:buChar char="•"/>
            </a:pPr>
            <a:r>
              <a:rPr lang="de-DE" dirty="0"/>
              <a:t>Moose sind in der Lage, </a:t>
            </a:r>
            <a:r>
              <a:rPr lang="de-DE" sz="2000" dirty="0"/>
              <a:t>große</a:t>
            </a:r>
            <a:r>
              <a:rPr lang="de-DE" dirty="0"/>
              <a:t> Mengen an Kohlenstoffdioxid und Stickstoff aus der Atmosphäre aufzunehmen und vor allem nicht wieder abzugeben - sie verdauen den Dreck regelrecht und sorgen so für gute Luft.</a:t>
            </a:r>
            <a:endParaRPr lang="de-AT" dirty="0"/>
          </a:p>
        </p:txBody>
      </p:sp>
      <p:sp>
        <p:nvSpPr>
          <p:cNvPr id="11" name="Textfeld 10">
            <a:extLst>
              <a:ext uri="{FF2B5EF4-FFF2-40B4-BE49-F238E27FC236}">
                <a16:creationId xmlns:a16="http://schemas.microsoft.com/office/drawing/2014/main" id="{32775B0A-DD6A-44F6-9D80-97B0047386E1}"/>
              </a:ext>
            </a:extLst>
          </p:cNvPr>
          <p:cNvSpPr txBox="1"/>
          <p:nvPr/>
        </p:nvSpPr>
        <p:spPr>
          <a:xfrm>
            <a:off x="9712171" y="6120209"/>
            <a:ext cx="1535837" cy="369332"/>
          </a:xfrm>
          <a:prstGeom prst="rect">
            <a:avLst/>
          </a:prstGeom>
          <a:noFill/>
        </p:spPr>
        <p:txBody>
          <a:bodyPr wrap="square" rtlCol="0">
            <a:spAutoFit/>
          </a:bodyPr>
          <a:lstStyle/>
          <a:p>
            <a:pPr>
              <a:spcAft>
                <a:spcPts val="600"/>
              </a:spcAft>
            </a:pPr>
            <a:r>
              <a:rPr lang="de-AT" b="1" dirty="0">
                <a:solidFill>
                  <a:schemeClr val="bg1"/>
                </a:solidFill>
                <a:hlinkClick r:id="rId3" action="ppaction://hlinksldjump"/>
              </a:rPr>
              <a:t>Zurück</a:t>
            </a:r>
            <a:endParaRPr lang="de-AT" b="1" dirty="0">
              <a:solidFill>
                <a:schemeClr val="bg1"/>
              </a:solidFill>
            </a:endParaRPr>
          </a:p>
        </p:txBody>
      </p:sp>
    </p:spTree>
    <p:extLst>
      <p:ext uri="{BB962C8B-B14F-4D97-AF65-F5344CB8AC3E}">
        <p14:creationId xmlns:p14="http://schemas.microsoft.com/office/powerpoint/2010/main" val="235673731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8FD4BC2-0CA3-4C15-8534-9C1CED28982C}"/>
              </a:ext>
            </a:extLst>
          </p:cNvPr>
          <p:cNvPicPr>
            <a:picLocks noChangeAspect="1"/>
          </p:cNvPicPr>
          <p:nvPr/>
        </p:nvPicPr>
        <p:blipFill rotWithShape="1">
          <a:blip r:embed="rId2"/>
          <a:srcRect l="27523" r="1183" b="2"/>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21" name="Freeform: Shape 2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3" name="Freeform: Shape 2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feld 2">
            <a:extLst>
              <a:ext uri="{FF2B5EF4-FFF2-40B4-BE49-F238E27FC236}">
                <a16:creationId xmlns:a16="http://schemas.microsoft.com/office/drawing/2014/main" id="{D2E68E8B-3F4B-4806-9770-E2DCD4396B6F}"/>
              </a:ext>
            </a:extLst>
          </p:cNvPr>
          <p:cNvSpPr txBox="1"/>
          <p:nvPr/>
        </p:nvSpPr>
        <p:spPr>
          <a:xfrm>
            <a:off x="672637" y="1404891"/>
            <a:ext cx="4903941" cy="4048218"/>
          </a:xfrm>
          <a:prstGeom prst="rect">
            <a:avLst/>
          </a:prstGeom>
        </p:spPr>
        <p:txBody>
          <a:bodyPr vert="horz" lIns="91440" tIns="45720" rIns="91440" bIns="45720" rtlCol="0" anchor="t">
            <a:normAutofit/>
          </a:bodyPr>
          <a:lstStyle/>
          <a:p>
            <a:pPr marL="457200" indent="-228600">
              <a:lnSpc>
                <a:spcPct val="90000"/>
              </a:lnSpc>
              <a:spcBef>
                <a:spcPct val="0"/>
              </a:spcBef>
              <a:spcAft>
                <a:spcPts val="600"/>
              </a:spcAft>
              <a:buFont typeface="Arial" panose="020B0604020202020204" pitchFamily="34" charset="0"/>
              <a:buChar char="•"/>
            </a:pPr>
            <a:r>
              <a:rPr lang="en-US" sz="2000" dirty="0" err="1"/>
              <a:t>Große</a:t>
            </a:r>
            <a:r>
              <a:rPr lang="en-US" sz="2000" dirty="0"/>
              <a:t> Fenster  </a:t>
            </a:r>
            <a:r>
              <a:rPr lang="en-US" sz="2000" dirty="0" err="1"/>
              <a:t>sorgen</a:t>
            </a:r>
            <a:r>
              <a:rPr lang="en-US" sz="2000" dirty="0"/>
              <a:t> </a:t>
            </a:r>
            <a:r>
              <a:rPr lang="en-US" sz="2000" dirty="0" err="1"/>
              <a:t>für</a:t>
            </a:r>
            <a:r>
              <a:rPr lang="en-US" sz="2000" dirty="0"/>
              <a:t> </a:t>
            </a:r>
            <a:r>
              <a:rPr lang="en-US" sz="2000" dirty="0" err="1"/>
              <a:t>viel</a:t>
            </a:r>
            <a:r>
              <a:rPr lang="en-US" sz="2000" dirty="0"/>
              <a:t> </a:t>
            </a:r>
            <a:r>
              <a:rPr lang="en-US" sz="2000" dirty="0" err="1"/>
              <a:t>Lichteinfall</a:t>
            </a:r>
            <a:r>
              <a:rPr lang="en-US" sz="2000" dirty="0"/>
              <a:t>.</a:t>
            </a:r>
          </a:p>
          <a:p>
            <a:pPr marL="457200" indent="-228600">
              <a:lnSpc>
                <a:spcPct val="90000"/>
              </a:lnSpc>
              <a:spcBef>
                <a:spcPct val="0"/>
              </a:spcBef>
              <a:spcAft>
                <a:spcPts val="600"/>
              </a:spcAft>
              <a:buFont typeface="Arial" panose="020B0604020202020204" pitchFamily="34" charset="0"/>
              <a:buChar char="•"/>
            </a:pPr>
            <a:endParaRPr lang="en-US" sz="2000" dirty="0"/>
          </a:p>
          <a:p>
            <a:pPr marL="457200" indent="-228600">
              <a:lnSpc>
                <a:spcPct val="90000"/>
              </a:lnSpc>
              <a:spcBef>
                <a:spcPct val="0"/>
              </a:spcBef>
              <a:spcAft>
                <a:spcPts val="600"/>
              </a:spcAft>
              <a:buFont typeface="Arial" panose="020B0604020202020204" pitchFamily="34" charset="0"/>
              <a:buChar char="•"/>
            </a:pPr>
            <a:endParaRPr lang="en-US" sz="2000" dirty="0"/>
          </a:p>
          <a:p>
            <a:pPr marL="457200" indent="-228600">
              <a:lnSpc>
                <a:spcPct val="90000"/>
              </a:lnSpc>
              <a:spcBef>
                <a:spcPct val="0"/>
              </a:spcBef>
              <a:spcAft>
                <a:spcPts val="600"/>
              </a:spcAft>
              <a:buFont typeface="Arial" panose="020B0604020202020204" pitchFamily="34" charset="0"/>
              <a:buChar char="•"/>
            </a:pPr>
            <a:endParaRPr lang="en-US" sz="2000" dirty="0"/>
          </a:p>
          <a:p>
            <a:pPr marL="457200" indent="-228600">
              <a:lnSpc>
                <a:spcPct val="90000"/>
              </a:lnSpc>
              <a:spcBef>
                <a:spcPct val="0"/>
              </a:spcBef>
              <a:spcAft>
                <a:spcPts val="600"/>
              </a:spcAft>
              <a:buFont typeface="Arial" panose="020B0604020202020204" pitchFamily="34" charset="0"/>
              <a:buChar char="•"/>
            </a:pPr>
            <a:r>
              <a:rPr lang="en-US" sz="2000" dirty="0" err="1"/>
              <a:t>Untertags</a:t>
            </a:r>
            <a:r>
              <a:rPr lang="en-US" sz="2000" dirty="0"/>
              <a:t> </a:t>
            </a:r>
            <a:r>
              <a:rPr lang="en-US" sz="2000" dirty="0" err="1"/>
              <a:t>können</a:t>
            </a:r>
            <a:r>
              <a:rPr lang="en-US" sz="2000" dirty="0"/>
              <a:t> </a:t>
            </a:r>
            <a:r>
              <a:rPr lang="en-US" sz="2000" dirty="0" err="1"/>
              <a:t>Lampen</a:t>
            </a:r>
            <a:r>
              <a:rPr lang="en-US" sz="2000" dirty="0"/>
              <a:t> und </a:t>
            </a:r>
            <a:r>
              <a:rPr lang="en-US" sz="2000" dirty="0" err="1"/>
              <a:t>andere</a:t>
            </a:r>
            <a:r>
              <a:rPr lang="en-US" sz="2000" dirty="0"/>
              <a:t> </a:t>
            </a:r>
            <a:r>
              <a:rPr lang="en-US" sz="2000" dirty="0" err="1"/>
              <a:t>Lichtquellen</a:t>
            </a:r>
            <a:r>
              <a:rPr lang="en-US" sz="2000" dirty="0"/>
              <a:t> </a:t>
            </a:r>
            <a:r>
              <a:rPr lang="en-US" sz="2000" dirty="0" err="1"/>
              <a:t>ausgeschaltet</a:t>
            </a:r>
            <a:r>
              <a:rPr lang="en-US" sz="2000" dirty="0"/>
              <a:t> </a:t>
            </a:r>
            <a:r>
              <a:rPr lang="en-US" sz="2000" dirty="0" err="1"/>
              <a:t>bleiben</a:t>
            </a:r>
            <a:r>
              <a:rPr lang="en-US" sz="2000" dirty="0"/>
              <a:t>, um Strom </a:t>
            </a:r>
            <a:r>
              <a:rPr lang="en-US" sz="2000" dirty="0" err="1"/>
              <a:t>zu</a:t>
            </a:r>
            <a:r>
              <a:rPr lang="en-US" sz="2000" dirty="0"/>
              <a:t> </a:t>
            </a:r>
            <a:r>
              <a:rPr lang="en-US" sz="2000" dirty="0" err="1"/>
              <a:t>sparen</a:t>
            </a:r>
            <a:r>
              <a:rPr lang="en-US" sz="2000" dirty="0"/>
              <a:t>.</a:t>
            </a:r>
          </a:p>
          <a:p>
            <a:pPr marL="457200" indent="-228600">
              <a:lnSpc>
                <a:spcPct val="90000"/>
              </a:lnSpc>
              <a:spcBef>
                <a:spcPct val="0"/>
              </a:spcBef>
              <a:spcAft>
                <a:spcPts val="600"/>
              </a:spcAft>
              <a:buFont typeface="Arial" panose="020B0604020202020204" pitchFamily="34" charset="0"/>
              <a:buChar char="•"/>
            </a:pPr>
            <a:endParaRPr lang="en-US" sz="2000" dirty="0"/>
          </a:p>
          <a:p>
            <a:pPr marL="457200" indent="-228600">
              <a:lnSpc>
                <a:spcPct val="90000"/>
              </a:lnSpc>
              <a:spcBef>
                <a:spcPct val="0"/>
              </a:spcBef>
              <a:spcAft>
                <a:spcPts val="600"/>
              </a:spcAft>
              <a:buFont typeface="Arial" panose="020B0604020202020204" pitchFamily="34" charset="0"/>
              <a:buChar char="•"/>
            </a:pPr>
            <a:endParaRPr lang="en-US" sz="2000" dirty="0"/>
          </a:p>
          <a:p>
            <a:pPr marL="457200" indent="-228600">
              <a:lnSpc>
                <a:spcPct val="90000"/>
              </a:lnSpc>
              <a:spcBef>
                <a:spcPct val="0"/>
              </a:spcBef>
              <a:spcAft>
                <a:spcPts val="600"/>
              </a:spcAft>
              <a:buFont typeface="Arial" panose="020B0604020202020204" pitchFamily="34" charset="0"/>
              <a:buChar char="•"/>
            </a:pPr>
            <a:r>
              <a:rPr lang="en-US" sz="2000" dirty="0"/>
              <a:t>Die </a:t>
            </a:r>
            <a:r>
              <a:rPr lang="en-US" sz="2000" dirty="0" err="1"/>
              <a:t>Dreifachverglasung</a:t>
            </a:r>
            <a:r>
              <a:rPr lang="en-US" sz="2000" dirty="0"/>
              <a:t> </a:t>
            </a:r>
            <a:r>
              <a:rPr lang="en-US" sz="2000" dirty="0" err="1"/>
              <a:t>senkt</a:t>
            </a:r>
            <a:r>
              <a:rPr lang="en-US" sz="2000" dirty="0"/>
              <a:t> </a:t>
            </a:r>
            <a:r>
              <a:rPr lang="en-US" sz="2000" dirty="0" err="1"/>
              <a:t>Wärmeverluste</a:t>
            </a:r>
            <a:r>
              <a:rPr lang="en-US" sz="2000" dirty="0"/>
              <a:t>.</a:t>
            </a:r>
          </a:p>
        </p:txBody>
      </p:sp>
      <p:sp>
        <p:nvSpPr>
          <p:cNvPr id="4" name="Textfeld 3">
            <a:extLst>
              <a:ext uri="{FF2B5EF4-FFF2-40B4-BE49-F238E27FC236}">
                <a16:creationId xmlns:a16="http://schemas.microsoft.com/office/drawing/2014/main" id="{6442BA9D-A3D0-4323-B3CA-31E0F573EA7E}"/>
              </a:ext>
            </a:extLst>
          </p:cNvPr>
          <p:cNvSpPr txBox="1"/>
          <p:nvPr/>
        </p:nvSpPr>
        <p:spPr>
          <a:xfrm>
            <a:off x="10718653" y="6241002"/>
            <a:ext cx="1740023" cy="369332"/>
          </a:xfrm>
          <a:prstGeom prst="rect">
            <a:avLst/>
          </a:prstGeom>
          <a:noFill/>
        </p:spPr>
        <p:txBody>
          <a:bodyPr wrap="square" rtlCol="0">
            <a:spAutoFit/>
          </a:bodyPr>
          <a:lstStyle/>
          <a:p>
            <a:pPr>
              <a:spcAft>
                <a:spcPts val="600"/>
              </a:spcAft>
            </a:pPr>
            <a:r>
              <a:rPr lang="de-AT" b="1" dirty="0">
                <a:solidFill>
                  <a:schemeClr val="bg1"/>
                </a:solidFill>
                <a:hlinkClick r:id="rId3" action="ppaction://hlinksldjump"/>
              </a:rPr>
              <a:t>Zurück</a:t>
            </a:r>
            <a:endParaRPr lang="de-AT" b="1" dirty="0">
              <a:solidFill>
                <a:schemeClr val="bg1"/>
              </a:solidFill>
            </a:endParaRPr>
          </a:p>
        </p:txBody>
      </p:sp>
    </p:spTree>
    <p:extLst>
      <p:ext uri="{BB962C8B-B14F-4D97-AF65-F5344CB8AC3E}">
        <p14:creationId xmlns:p14="http://schemas.microsoft.com/office/powerpoint/2010/main" val="217734579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Grafik 2">
            <a:extLst>
              <a:ext uri="{FF2B5EF4-FFF2-40B4-BE49-F238E27FC236}">
                <a16:creationId xmlns:a16="http://schemas.microsoft.com/office/drawing/2014/main" id="{DC9EA482-D4A0-4FA7-B88F-92C342D04BCB}"/>
              </a:ext>
            </a:extLst>
          </p:cNvPr>
          <p:cNvPicPr>
            <a:picLocks noChangeAspect="1"/>
          </p:cNvPicPr>
          <p:nvPr/>
        </p:nvPicPr>
        <p:blipFill rotWithShape="1">
          <a:blip r:embed="rId2"/>
          <a:srcRect l="15095"/>
          <a:stretch/>
        </p:blipFill>
        <p:spPr>
          <a:xfrm>
            <a:off x="20" y="1282"/>
            <a:ext cx="12191980" cy="6856718"/>
          </a:xfrm>
          <a:prstGeom prst="rect">
            <a:avLst/>
          </a:prstGeom>
        </p:spPr>
      </p:pic>
      <p:sp>
        <p:nvSpPr>
          <p:cNvPr id="4" name="Textfeld 3">
            <a:extLst>
              <a:ext uri="{FF2B5EF4-FFF2-40B4-BE49-F238E27FC236}">
                <a16:creationId xmlns:a16="http://schemas.microsoft.com/office/drawing/2014/main" id="{21BC1415-C1B2-4A60-B6B5-21546E27DCDB}"/>
              </a:ext>
            </a:extLst>
          </p:cNvPr>
          <p:cNvSpPr txBox="1"/>
          <p:nvPr/>
        </p:nvSpPr>
        <p:spPr>
          <a:xfrm>
            <a:off x="3053918" y="2086252"/>
            <a:ext cx="1677880" cy="369332"/>
          </a:xfrm>
          <a:prstGeom prst="rect">
            <a:avLst/>
          </a:prstGeom>
          <a:noFill/>
        </p:spPr>
        <p:txBody>
          <a:bodyPr wrap="square" rtlCol="0">
            <a:spAutoFit/>
          </a:bodyPr>
          <a:lstStyle/>
          <a:p>
            <a:r>
              <a:rPr lang="de-AT" b="1" dirty="0">
                <a:hlinkClick r:id="rId3" action="ppaction://hlinksldjump"/>
              </a:rPr>
              <a:t>Computer</a:t>
            </a:r>
            <a:endParaRPr lang="de-AT" b="1" dirty="0"/>
          </a:p>
        </p:txBody>
      </p:sp>
      <p:sp>
        <p:nvSpPr>
          <p:cNvPr id="2" name="Textfeld 1">
            <a:extLst>
              <a:ext uri="{FF2B5EF4-FFF2-40B4-BE49-F238E27FC236}">
                <a16:creationId xmlns:a16="http://schemas.microsoft.com/office/drawing/2014/main" id="{9C01296B-675E-4E66-B12D-BF5F1E1BB91F}"/>
              </a:ext>
            </a:extLst>
          </p:cNvPr>
          <p:cNvSpPr txBox="1"/>
          <p:nvPr/>
        </p:nvSpPr>
        <p:spPr>
          <a:xfrm>
            <a:off x="5454502" y="2966484"/>
            <a:ext cx="861238" cy="369332"/>
          </a:xfrm>
          <a:prstGeom prst="rect">
            <a:avLst/>
          </a:prstGeom>
          <a:noFill/>
        </p:spPr>
        <p:txBody>
          <a:bodyPr wrap="square" rtlCol="0">
            <a:spAutoFit/>
          </a:bodyPr>
          <a:lstStyle/>
          <a:p>
            <a:r>
              <a:rPr lang="de-AT" dirty="0">
                <a:hlinkClick r:id="rId4" action="ppaction://hlinksldjump"/>
              </a:rPr>
              <a:t>Essen</a:t>
            </a:r>
            <a:endParaRPr lang="de-AT" dirty="0"/>
          </a:p>
        </p:txBody>
      </p:sp>
      <p:sp>
        <p:nvSpPr>
          <p:cNvPr id="5" name="Textfeld 4">
            <a:extLst>
              <a:ext uri="{FF2B5EF4-FFF2-40B4-BE49-F238E27FC236}">
                <a16:creationId xmlns:a16="http://schemas.microsoft.com/office/drawing/2014/main" id="{CE9A7B72-DC00-4C91-AB0D-348036B1379A}"/>
              </a:ext>
            </a:extLst>
          </p:cNvPr>
          <p:cNvSpPr txBox="1"/>
          <p:nvPr/>
        </p:nvSpPr>
        <p:spPr>
          <a:xfrm>
            <a:off x="7877175" y="1112282"/>
            <a:ext cx="2286000" cy="369332"/>
          </a:xfrm>
          <a:prstGeom prst="rect">
            <a:avLst/>
          </a:prstGeom>
          <a:noFill/>
        </p:spPr>
        <p:txBody>
          <a:bodyPr wrap="square" rtlCol="0">
            <a:spAutoFit/>
          </a:bodyPr>
          <a:lstStyle/>
          <a:p>
            <a:r>
              <a:rPr lang="de-AT" b="1" dirty="0">
                <a:hlinkClick r:id="rId5" action="ppaction://hlinksldjump"/>
              </a:rPr>
              <a:t>Wärmequelle</a:t>
            </a:r>
            <a:endParaRPr lang="de-AT" b="1" dirty="0"/>
          </a:p>
        </p:txBody>
      </p:sp>
      <p:sp>
        <p:nvSpPr>
          <p:cNvPr id="6" name="Textfeld 5">
            <a:extLst>
              <a:ext uri="{FF2B5EF4-FFF2-40B4-BE49-F238E27FC236}">
                <a16:creationId xmlns:a16="http://schemas.microsoft.com/office/drawing/2014/main" id="{C63DCD21-18D8-4FD7-9252-575ED23D98A9}"/>
              </a:ext>
            </a:extLst>
          </p:cNvPr>
          <p:cNvSpPr txBox="1"/>
          <p:nvPr/>
        </p:nvSpPr>
        <p:spPr>
          <a:xfrm>
            <a:off x="10759736" y="6320901"/>
            <a:ext cx="1207363" cy="369332"/>
          </a:xfrm>
          <a:prstGeom prst="rect">
            <a:avLst/>
          </a:prstGeom>
          <a:noFill/>
        </p:spPr>
        <p:txBody>
          <a:bodyPr wrap="square" rtlCol="0">
            <a:spAutoFit/>
          </a:bodyPr>
          <a:lstStyle/>
          <a:p>
            <a:r>
              <a:rPr lang="de-AT" dirty="0">
                <a:hlinkClick r:id="rId6" action="ppaction://hlinksldjump"/>
              </a:rPr>
              <a:t>Zurück</a:t>
            </a:r>
            <a:endParaRPr lang="de-AT" dirty="0"/>
          </a:p>
        </p:txBody>
      </p:sp>
    </p:spTree>
    <p:extLst>
      <p:ext uri="{BB962C8B-B14F-4D97-AF65-F5344CB8AC3E}">
        <p14:creationId xmlns:p14="http://schemas.microsoft.com/office/powerpoint/2010/main" val="3201546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24" name="Freeform: Shape 23">
            <a:extLst>
              <a:ext uri="{FF2B5EF4-FFF2-40B4-BE49-F238E27FC236}">
                <a16:creationId xmlns:a16="http://schemas.microsoft.com/office/drawing/2014/main" id="{072DC3EE-C469-49E0-A83D-CA3BE525C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9547224" cy="6858000"/>
          </a:xfrm>
          <a:custGeom>
            <a:avLst/>
            <a:gdLst>
              <a:gd name="connsiteX0" fmla="*/ 7924201 w 9547224"/>
              <a:gd name="connsiteY0" fmla="*/ 0 h 6858000"/>
              <a:gd name="connsiteX1" fmla="*/ 6830968 w 9547224"/>
              <a:gd name="connsiteY1" fmla="*/ 0 h 6858000"/>
              <a:gd name="connsiteX2" fmla="*/ 6514769 w 9547224"/>
              <a:gd name="connsiteY2" fmla="*/ 0 h 6858000"/>
              <a:gd name="connsiteX3" fmla="*/ 6050802 w 9547224"/>
              <a:gd name="connsiteY3" fmla="*/ 0 h 6858000"/>
              <a:gd name="connsiteX4" fmla="*/ 4341273 w 9547224"/>
              <a:gd name="connsiteY4" fmla="*/ 0 h 6858000"/>
              <a:gd name="connsiteX5" fmla="*/ 0 w 9547224"/>
              <a:gd name="connsiteY5" fmla="*/ 0 h 6858000"/>
              <a:gd name="connsiteX6" fmla="*/ 0 w 9547224"/>
              <a:gd name="connsiteY6" fmla="*/ 6858000 h 6858000"/>
              <a:gd name="connsiteX7" fmla="*/ 4341273 w 9547224"/>
              <a:gd name="connsiteY7" fmla="*/ 6858000 h 6858000"/>
              <a:gd name="connsiteX8" fmla="*/ 6050802 w 9547224"/>
              <a:gd name="connsiteY8" fmla="*/ 6858000 h 6858000"/>
              <a:gd name="connsiteX9" fmla="*/ 6514769 w 9547224"/>
              <a:gd name="connsiteY9" fmla="*/ 6858000 h 6858000"/>
              <a:gd name="connsiteX10" fmla="*/ 6830968 w 9547224"/>
              <a:gd name="connsiteY10" fmla="*/ 6858000 h 6858000"/>
              <a:gd name="connsiteX11" fmla="*/ 7044470 w 9547224"/>
              <a:gd name="connsiteY11" fmla="*/ 6858000 h 6858000"/>
              <a:gd name="connsiteX12" fmla="*/ 7156226 w 9547224"/>
              <a:gd name="connsiteY12" fmla="*/ 6780599 h 6858000"/>
              <a:gd name="connsiteX13" fmla="*/ 7672874 w 9547224"/>
              <a:gd name="connsiteY13" fmla="*/ 6374814 h 6858000"/>
              <a:gd name="connsiteX14" fmla="*/ 9547224 w 9547224"/>
              <a:gd name="connsiteY14" fmla="*/ 3621656 h 6858000"/>
              <a:gd name="connsiteX15" fmla="*/ 7946325 w 9547224"/>
              <a:gd name="connsiteY15"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47224" h="6858000">
                <a:moveTo>
                  <a:pt x="7924201" y="0"/>
                </a:moveTo>
                <a:lnTo>
                  <a:pt x="6830968" y="0"/>
                </a:lnTo>
                <a:lnTo>
                  <a:pt x="6514769" y="0"/>
                </a:lnTo>
                <a:lnTo>
                  <a:pt x="6050802" y="0"/>
                </a:lnTo>
                <a:lnTo>
                  <a:pt x="4341273" y="0"/>
                </a:lnTo>
                <a:lnTo>
                  <a:pt x="0" y="0"/>
                </a:lnTo>
                <a:lnTo>
                  <a:pt x="0" y="6858000"/>
                </a:lnTo>
                <a:lnTo>
                  <a:pt x="4341273" y="6858000"/>
                </a:lnTo>
                <a:lnTo>
                  <a:pt x="6050802" y="6858000"/>
                </a:lnTo>
                <a:lnTo>
                  <a:pt x="6514769" y="6858000"/>
                </a:lnTo>
                <a:lnTo>
                  <a:pt x="6830968" y="6858000"/>
                </a:lnTo>
                <a:lnTo>
                  <a:pt x="7044470" y="6858000"/>
                </a:lnTo>
                <a:lnTo>
                  <a:pt x="7156226" y="6780599"/>
                </a:lnTo>
                <a:cubicBezTo>
                  <a:pt x="7330044" y="6653108"/>
                  <a:pt x="7500671" y="6515397"/>
                  <a:pt x="7672874" y="6374814"/>
                </a:cubicBezTo>
                <a:cubicBezTo>
                  <a:pt x="8618499" y="5602839"/>
                  <a:pt x="9547224" y="4969131"/>
                  <a:pt x="9547224" y="3621656"/>
                </a:cubicBezTo>
                <a:cubicBezTo>
                  <a:pt x="9547224" y="2093192"/>
                  <a:pt x="8973488" y="754641"/>
                  <a:pt x="7946325"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Grafik 6">
            <a:extLst>
              <a:ext uri="{FF2B5EF4-FFF2-40B4-BE49-F238E27FC236}">
                <a16:creationId xmlns:a16="http://schemas.microsoft.com/office/drawing/2014/main" id="{B99C1F4F-1562-43F1-B9E6-2352B11514CE}"/>
              </a:ext>
            </a:extLst>
          </p:cNvPr>
          <p:cNvPicPr>
            <a:picLocks noChangeAspect="1"/>
          </p:cNvPicPr>
          <p:nvPr/>
        </p:nvPicPr>
        <p:blipFill>
          <a:blip r:embed="rId2"/>
          <a:stretch>
            <a:fillRect/>
          </a:stretch>
        </p:blipFill>
        <p:spPr>
          <a:xfrm>
            <a:off x="7897831" y="1980950"/>
            <a:ext cx="3447109" cy="3447109"/>
          </a:xfrm>
          <a:prstGeom prst="rect">
            <a:avLst/>
          </a:prstGeom>
        </p:spPr>
      </p:pic>
      <p:sp>
        <p:nvSpPr>
          <p:cNvPr id="4" name="Textfeld 3">
            <a:extLst>
              <a:ext uri="{FF2B5EF4-FFF2-40B4-BE49-F238E27FC236}">
                <a16:creationId xmlns:a16="http://schemas.microsoft.com/office/drawing/2014/main" id="{00D19A35-DE26-49BA-9291-72F20D71C8EF}"/>
              </a:ext>
            </a:extLst>
          </p:cNvPr>
          <p:cNvSpPr txBox="1"/>
          <p:nvPr/>
        </p:nvSpPr>
        <p:spPr>
          <a:xfrm>
            <a:off x="638508" y="2152596"/>
            <a:ext cx="6140449" cy="268200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solidFill>
                <a:schemeClr val="tx1">
                  <a:alpha val="80000"/>
                </a:schemeClr>
              </a:solidFill>
            </a:endParaRPr>
          </a:p>
          <a:p>
            <a:pPr marL="342900" indent="-342900">
              <a:lnSpc>
                <a:spcPct val="90000"/>
              </a:lnSpc>
              <a:spcAft>
                <a:spcPts val="600"/>
              </a:spcAft>
              <a:buFont typeface="Arial" panose="020B0604020202020204" pitchFamily="34" charset="0"/>
              <a:buChar char="•"/>
            </a:pPr>
            <a:r>
              <a:rPr lang="de-AT" sz="2000" dirty="0">
                <a:solidFill>
                  <a:schemeClr val="tx1">
                    <a:alpha val="80000"/>
                  </a:schemeClr>
                </a:solidFill>
              </a:rPr>
              <a:t>Nutzt</a:t>
            </a:r>
            <a:r>
              <a:rPr lang="en-US" sz="2000" dirty="0">
                <a:solidFill>
                  <a:schemeClr val="tx1">
                    <a:alpha val="80000"/>
                  </a:schemeClr>
                </a:solidFill>
              </a:rPr>
              <a:t> du </a:t>
            </a:r>
            <a:r>
              <a:rPr lang="de-AT" sz="2000" dirty="0">
                <a:solidFill>
                  <a:schemeClr val="tx1">
                    <a:alpha val="80000"/>
                  </a:schemeClr>
                </a:solidFill>
              </a:rPr>
              <a:t>grünen</a:t>
            </a:r>
            <a:r>
              <a:rPr lang="en-US" sz="2000" dirty="0">
                <a:solidFill>
                  <a:schemeClr val="tx1">
                    <a:alpha val="80000"/>
                  </a:schemeClr>
                </a:solidFill>
              </a:rPr>
              <a:t> Strom, um die </a:t>
            </a:r>
            <a:r>
              <a:rPr lang="en-US" sz="2000" dirty="0" err="1">
                <a:solidFill>
                  <a:schemeClr val="tx1">
                    <a:alpha val="80000"/>
                  </a:schemeClr>
                </a:solidFill>
              </a:rPr>
              <a:t>Geräte</a:t>
            </a:r>
            <a:r>
              <a:rPr lang="en-US" sz="2000" dirty="0">
                <a:solidFill>
                  <a:schemeClr val="tx1">
                    <a:alpha val="80000"/>
                  </a:schemeClr>
                </a:solidFill>
              </a:rPr>
              <a:t> </a:t>
            </a:r>
            <a:r>
              <a:rPr lang="en-US" sz="2000" dirty="0" err="1">
                <a:solidFill>
                  <a:schemeClr val="tx1">
                    <a:alpha val="80000"/>
                  </a:schemeClr>
                </a:solidFill>
              </a:rPr>
              <a:t>zu</a:t>
            </a:r>
            <a:r>
              <a:rPr lang="en-US" sz="2000" dirty="0">
                <a:solidFill>
                  <a:schemeClr val="tx1">
                    <a:alpha val="80000"/>
                  </a:schemeClr>
                </a:solidFill>
              </a:rPr>
              <a:t> </a:t>
            </a:r>
            <a:r>
              <a:rPr lang="en-US" sz="2000" dirty="0" err="1">
                <a:solidFill>
                  <a:schemeClr val="tx1">
                    <a:alpha val="80000"/>
                  </a:schemeClr>
                </a:solidFill>
              </a:rPr>
              <a:t>betreiben</a:t>
            </a:r>
            <a:r>
              <a:rPr lang="en-US" sz="2000" dirty="0">
                <a:solidFill>
                  <a:schemeClr val="tx1">
                    <a:alpha val="80000"/>
                  </a:schemeClr>
                </a:solidFill>
              </a:rPr>
              <a:t>, </a:t>
            </a:r>
            <a:r>
              <a:rPr lang="en-US" sz="2000" dirty="0" err="1">
                <a:solidFill>
                  <a:schemeClr val="tx1">
                    <a:alpha val="80000"/>
                  </a:schemeClr>
                </a:solidFill>
              </a:rPr>
              <a:t>sind</a:t>
            </a:r>
            <a:r>
              <a:rPr lang="en-US" sz="2000" dirty="0">
                <a:solidFill>
                  <a:schemeClr val="tx1">
                    <a:alpha val="80000"/>
                  </a:schemeClr>
                </a:solidFill>
              </a:rPr>
              <a:t> die </a:t>
            </a:r>
            <a:r>
              <a:rPr lang="de-AT" sz="2000" dirty="0">
                <a:solidFill>
                  <a:schemeClr val="tx1">
                    <a:alpha val="80000"/>
                  </a:schemeClr>
                </a:solidFill>
              </a:rPr>
              <a:t>Produkte</a:t>
            </a:r>
            <a:r>
              <a:rPr lang="en-US" sz="2000" dirty="0">
                <a:solidFill>
                  <a:schemeClr val="tx1">
                    <a:alpha val="80000"/>
                  </a:schemeClr>
                </a:solidFill>
              </a:rPr>
              <a:t> </a:t>
            </a:r>
            <a:r>
              <a:rPr lang="de-AT" sz="2000" dirty="0" err="1">
                <a:solidFill>
                  <a:schemeClr val="tx1">
                    <a:alpha val="80000"/>
                  </a:schemeClr>
                </a:solidFill>
              </a:rPr>
              <a:t>ebenalls</a:t>
            </a:r>
            <a:r>
              <a:rPr lang="en-US" sz="2000" dirty="0">
                <a:solidFill>
                  <a:schemeClr val="tx1">
                    <a:alpha val="80000"/>
                  </a:schemeClr>
                </a:solidFill>
              </a:rPr>
              <a:t> </a:t>
            </a:r>
            <a:r>
              <a:rPr lang="de-AT" sz="2000" dirty="0">
                <a:solidFill>
                  <a:schemeClr val="tx1">
                    <a:alpha val="80000"/>
                  </a:schemeClr>
                </a:solidFill>
              </a:rPr>
              <a:t>klima-positiv</a:t>
            </a:r>
            <a:r>
              <a:rPr lang="en-US" sz="2000" dirty="0">
                <a:solidFill>
                  <a:schemeClr val="tx1">
                    <a:alpha val="80000"/>
                  </a:schemeClr>
                </a:solidFill>
              </a:rPr>
              <a:t>. </a:t>
            </a:r>
            <a:r>
              <a:rPr lang="en-US" sz="2000" dirty="0" err="1">
                <a:solidFill>
                  <a:schemeClr val="tx1">
                    <a:alpha val="80000"/>
                  </a:schemeClr>
                </a:solidFill>
              </a:rPr>
              <a:t>Wenn</a:t>
            </a:r>
            <a:r>
              <a:rPr lang="en-US" sz="2000" dirty="0">
                <a:solidFill>
                  <a:schemeClr val="tx1">
                    <a:alpha val="80000"/>
                  </a:schemeClr>
                </a:solidFill>
              </a:rPr>
              <a:t> du das </a:t>
            </a:r>
            <a:r>
              <a:rPr lang="en-US" sz="2000" dirty="0" err="1">
                <a:solidFill>
                  <a:schemeClr val="tx1">
                    <a:alpha val="80000"/>
                  </a:schemeClr>
                </a:solidFill>
              </a:rPr>
              <a:t>Gerät</a:t>
            </a:r>
            <a:r>
              <a:rPr lang="en-US" sz="2000" dirty="0">
                <a:solidFill>
                  <a:schemeClr val="tx1">
                    <a:alpha val="80000"/>
                  </a:schemeClr>
                </a:solidFill>
              </a:rPr>
              <a:t> </a:t>
            </a:r>
            <a:r>
              <a:rPr lang="en-US" sz="2000" dirty="0" err="1">
                <a:solidFill>
                  <a:schemeClr val="tx1">
                    <a:alpha val="80000"/>
                  </a:schemeClr>
                </a:solidFill>
              </a:rPr>
              <a:t>bei</a:t>
            </a:r>
            <a:r>
              <a:rPr lang="en-US" sz="2000" dirty="0">
                <a:solidFill>
                  <a:schemeClr val="tx1">
                    <a:alpha val="80000"/>
                  </a:schemeClr>
                </a:solidFill>
              </a:rPr>
              <a:t> </a:t>
            </a:r>
            <a:r>
              <a:rPr lang="en-US" sz="2000" dirty="0" err="1">
                <a:solidFill>
                  <a:schemeClr val="tx1">
                    <a:alpha val="80000"/>
                  </a:schemeClr>
                </a:solidFill>
              </a:rPr>
              <a:t>Firmen</a:t>
            </a:r>
            <a:r>
              <a:rPr lang="en-US" sz="2000" dirty="0">
                <a:solidFill>
                  <a:schemeClr val="tx1">
                    <a:alpha val="80000"/>
                  </a:schemeClr>
                </a:solidFill>
              </a:rPr>
              <a:t> </a:t>
            </a:r>
            <a:r>
              <a:rPr lang="en-US" sz="2000" dirty="0" err="1">
                <a:solidFill>
                  <a:schemeClr val="tx1">
                    <a:alpha val="80000"/>
                  </a:schemeClr>
                </a:solidFill>
              </a:rPr>
              <a:t>abgibst</a:t>
            </a:r>
            <a:r>
              <a:rPr lang="en-US" sz="2000" dirty="0">
                <a:solidFill>
                  <a:schemeClr val="tx1">
                    <a:alpha val="80000"/>
                  </a:schemeClr>
                </a:solidFill>
              </a:rPr>
              <a:t>, die es </a:t>
            </a:r>
            <a:r>
              <a:rPr lang="en-US" sz="2000" dirty="0" err="1">
                <a:solidFill>
                  <a:schemeClr val="tx1">
                    <a:alpha val="80000"/>
                  </a:schemeClr>
                </a:solidFill>
              </a:rPr>
              <a:t>Generalüberholen</a:t>
            </a:r>
            <a:r>
              <a:rPr lang="en-US" sz="2000" dirty="0">
                <a:solidFill>
                  <a:schemeClr val="tx1">
                    <a:alpha val="80000"/>
                  </a:schemeClr>
                </a:solidFill>
              </a:rPr>
              <a:t> und </a:t>
            </a:r>
            <a:r>
              <a:rPr lang="en-US" sz="2000" dirty="0" err="1">
                <a:solidFill>
                  <a:schemeClr val="tx1">
                    <a:alpha val="80000"/>
                  </a:schemeClr>
                </a:solidFill>
              </a:rPr>
              <a:t>günstig</a:t>
            </a:r>
            <a:r>
              <a:rPr lang="en-US" sz="2000" dirty="0">
                <a:solidFill>
                  <a:schemeClr val="tx1">
                    <a:alpha val="80000"/>
                  </a:schemeClr>
                </a:solidFill>
              </a:rPr>
              <a:t> </a:t>
            </a:r>
            <a:r>
              <a:rPr lang="en-US" sz="2000" dirty="0" err="1">
                <a:solidFill>
                  <a:schemeClr val="tx1">
                    <a:alpha val="80000"/>
                  </a:schemeClr>
                </a:solidFill>
              </a:rPr>
              <a:t>weiterverkaufen</a:t>
            </a:r>
            <a:r>
              <a:rPr lang="en-US" sz="2000" dirty="0">
                <a:solidFill>
                  <a:schemeClr val="tx1">
                    <a:alpha val="80000"/>
                  </a:schemeClr>
                </a:solidFill>
              </a:rPr>
              <a:t>, </a:t>
            </a:r>
            <a:r>
              <a:rPr lang="en-US" sz="2000" dirty="0" err="1">
                <a:solidFill>
                  <a:schemeClr val="tx1">
                    <a:alpha val="80000"/>
                  </a:schemeClr>
                </a:solidFill>
              </a:rPr>
              <a:t>wird</a:t>
            </a:r>
            <a:r>
              <a:rPr lang="en-US" sz="2000" dirty="0">
                <a:solidFill>
                  <a:schemeClr val="tx1">
                    <a:alpha val="80000"/>
                  </a:schemeClr>
                </a:solidFill>
              </a:rPr>
              <a:t> es </a:t>
            </a:r>
            <a:r>
              <a:rPr lang="en-US" sz="2000" dirty="0" err="1">
                <a:solidFill>
                  <a:schemeClr val="tx1">
                    <a:alpha val="80000"/>
                  </a:schemeClr>
                </a:solidFill>
              </a:rPr>
              <a:t>einer</a:t>
            </a:r>
            <a:r>
              <a:rPr lang="en-US" sz="2000" dirty="0">
                <a:solidFill>
                  <a:schemeClr val="tx1">
                    <a:alpha val="80000"/>
                  </a:schemeClr>
                </a:solidFill>
              </a:rPr>
              <a:t> </a:t>
            </a:r>
            <a:r>
              <a:rPr lang="de-AT" sz="2000" dirty="0">
                <a:solidFill>
                  <a:schemeClr val="tx1">
                    <a:alpha val="80000"/>
                  </a:schemeClr>
                </a:solidFill>
              </a:rPr>
              <a:t>Zweitnutzung</a:t>
            </a:r>
            <a:r>
              <a:rPr lang="en-US" sz="2000" dirty="0">
                <a:solidFill>
                  <a:schemeClr val="tx1">
                    <a:alpha val="80000"/>
                  </a:schemeClr>
                </a:solidFill>
              </a:rPr>
              <a:t> </a:t>
            </a:r>
            <a:r>
              <a:rPr lang="en-US" sz="2000" dirty="0" err="1">
                <a:solidFill>
                  <a:schemeClr val="tx1">
                    <a:alpha val="80000"/>
                  </a:schemeClr>
                </a:solidFill>
              </a:rPr>
              <a:t>zugeführt</a:t>
            </a:r>
            <a:r>
              <a:rPr lang="en-US" sz="2000" dirty="0">
                <a:solidFill>
                  <a:schemeClr val="tx1">
                    <a:alpha val="80000"/>
                  </a:schemeClr>
                </a:solidFill>
              </a:rPr>
              <a:t>, </a:t>
            </a:r>
            <a:r>
              <a:rPr lang="en-US" sz="2000" dirty="0" err="1">
                <a:solidFill>
                  <a:schemeClr val="tx1">
                    <a:alpha val="80000"/>
                  </a:schemeClr>
                </a:solidFill>
              </a:rPr>
              <a:t>wodurch</a:t>
            </a:r>
            <a:r>
              <a:rPr lang="en-US" sz="2000" dirty="0">
                <a:solidFill>
                  <a:schemeClr val="tx1">
                    <a:alpha val="80000"/>
                  </a:schemeClr>
                </a:solidFill>
              </a:rPr>
              <a:t> </a:t>
            </a:r>
            <a:r>
              <a:rPr lang="en-US" sz="2000" dirty="0" err="1">
                <a:solidFill>
                  <a:schemeClr val="tx1">
                    <a:alpha val="80000"/>
                  </a:schemeClr>
                </a:solidFill>
              </a:rPr>
              <a:t>Emissionen</a:t>
            </a:r>
            <a:r>
              <a:rPr lang="en-US" sz="2000" dirty="0">
                <a:solidFill>
                  <a:schemeClr val="tx1">
                    <a:alpha val="80000"/>
                  </a:schemeClr>
                </a:solidFill>
              </a:rPr>
              <a:t> </a:t>
            </a:r>
            <a:r>
              <a:rPr lang="en-US" sz="2000" dirty="0" err="1">
                <a:solidFill>
                  <a:schemeClr val="tx1">
                    <a:alpha val="80000"/>
                  </a:schemeClr>
                </a:solidFill>
              </a:rPr>
              <a:t>eingespart</a:t>
            </a:r>
            <a:r>
              <a:rPr lang="en-US" sz="2000" dirty="0">
                <a:solidFill>
                  <a:schemeClr val="tx1">
                    <a:alpha val="80000"/>
                  </a:schemeClr>
                </a:solidFill>
              </a:rPr>
              <a:t> </a:t>
            </a:r>
            <a:r>
              <a:rPr lang="de-AT" sz="2000" dirty="0">
                <a:solidFill>
                  <a:schemeClr val="tx1">
                    <a:alpha val="80000"/>
                  </a:schemeClr>
                </a:solidFill>
              </a:rPr>
              <a:t>werden</a:t>
            </a:r>
            <a:r>
              <a:rPr lang="en-US" sz="2000" dirty="0">
                <a:solidFill>
                  <a:schemeClr val="tx1">
                    <a:alpha val="80000"/>
                  </a:schemeClr>
                </a:solidFill>
              </a:rPr>
              <a:t> </a:t>
            </a:r>
            <a:r>
              <a:rPr lang="de-AT" sz="2000" dirty="0">
                <a:solidFill>
                  <a:schemeClr val="tx1">
                    <a:alpha val="80000"/>
                  </a:schemeClr>
                </a:solidFill>
              </a:rPr>
              <a:t>können</a:t>
            </a:r>
            <a:r>
              <a:rPr lang="en-US" sz="2000" dirty="0">
                <a:solidFill>
                  <a:schemeClr val="tx1">
                    <a:alpha val="80000"/>
                  </a:schemeClr>
                </a:solidFill>
              </a:rPr>
              <a:t>.</a:t>
            </a:r>
          </a:p>
        </p:txBody>
      </p:sp>
      <p:sp>
        <p:nvSpPr>
          <p:cNvPr id="6" name="Textfeld 5">
            <a:extLst>
              <a:ext uri="{FF2B5EF4-FFF2-40B4-BE49-F238E27FC236}">
                <a16:creationId xmlns:a16="http://schemas.microsoft.com/office/drawing/2014/main" id="{3927F3D2-1FA1-4B10-85F3-CDED1FEA8B0F}"/>
              </a:ext>
            </a:extLst>
          </p:cNvPr>
          <p:cNvSpPr txBox="1"/>
          <p:nvPr/>
        </p:nvSpPr>
        <p:spPr>
          <a:xfrm>
            <a:off x="638508" y="4834596"/>
            <a:ext cx="6094520" cy="1323439"/>
          </a:xfrm>
          <a:prstGeom prst="rect">
            <a:avLst/>
          </a:prstGeom>
          <a:noFill/>
        </p:spPr>
        <p:txBody>
          <a:bodyPr wrap="square">
            <a:spAutoFit/>
          </a:bodyPr>
          <a:lstStyle/>
          <a:p>
            <a:pPr marL="285750" indent="-285750">
              <a:spcAft>
                <a:spcPts val="600"/>
              </a:spcAft>
              <a:buFont typeface="Arial" panose="020B0604020202020204" pitchFamily="34" charset="0"/>
              <a:buChar char="•"/>
            </a:pPr>
            <a:r>
              <a:rPr lang="de-DE" sz="2000" dirty="0"/>
              <a:t>„Wir haben die Plastikverpackung bei unseren Produkten entfernt oder durch nachhaltigere Varianten wie der Schrumpffolie aus Zuckerrohr ersetzt.“</a:t>
            </a:r>
            <a:endParaRPr lang="de-AT" sz="2000" dirty="0"/>
          </a:p>
        </p:txBody>
      </p:sp>
      <p:sp>
        <p:nvSpPr>
          <p:cNvPr id="8" name="Textfeld 7">
            <a:extLst>
              <a:ext uri="{FF2B5EF4-FFF2-40B4-BE49-F238E27FC236}">
                <a16:creationId xmlns:a16="http://schemas.microsoft.com/office/drawing/2014/main" id="{DE1B3AC9-534C-4436-B6B1-B03E1D5B2286}"/>
              </a:ext>
            </a:extLst>
          </p:cNvPr>
          <p:cNvSpPr txBox="1"/>
          <p:nvPr/>
        </p:nvSpPr>
        <p:spPr>
          <a:xfrm>
            <a:off x="638508" y="508505"/>
            <a:ext cx="6094520" cy="1323439"/>
          </a:xfrm>
          <a:prstGeom prst="rect">
            <a:avLst/>
          </a:prstGeom>
          <a:noFill/>
        </p:spPr>
        <p:txBody>
          <a:bodyPr wrap="square">
            <a:spAutoFit/>
          </a:bodyPr>
          <a:lstStyle/>
          <a:p>
            <a:pPr marL="285750" indent="-285750">
              <a:spcAft>
                <a:spcPts val="600"/>
              </a:spcAft>
              <a:buFont typeface="Arial" panose="020B0604020202020204" pitchFamily="34" charset="0"/>
              <a:buChar char="•"/>
            </a:pPr>
            <a:r>
              <a:rPr lang="de-DE" sz="2000" dirty="0"/>
              <a:t>Ein Ausstoß von Treibhausgasen ist zurzeit nicht komplett zu vermeiden. Deshalb kompensieren Firmen wie Prime Computer die entstandenen Emissionen durch ein zertifiziertes Projekt.</a:t>
            </a:r>
            <a:endParaRPr lang="de-AT" sz="2000" dirty="0"/>
          </a:p>
        </p:txBody>
      </p:sp>
      <p:sp>
        <p:nvSpPr>
          <p:cNvPr id="3" name="Textfeld 2">
            <a:extLst>
              <a:ext uri="{FF2B5EF4-FFF2-40B4-BE49-F238E27FC236}">
                <a16:creationId xmlns:a16="http://schemas.microsoft.com/office/drawing/2014/main" id="{9BA4C8BE-232D-4291-A6F6-10F2F23C7FB5}"/>
              </a:ext>
            </a:extLst>
          </p:cNvPr>
          <p:cNvSpPr txBox="1"/>
          <p:nvPr/>
        </p:nvSpPr>
        <p:spPr>
          <a:xfrm>
            <a:off x="9144001" y="6113721"/>
            <a:ext cx="2200939" cy="369332"/>
          </a:xfrm>
          <a:prstGeom prst="rect">
            <a:avLst/>
          </a:prstGeom>
          <a:noFill/>
        </p:spPr>
        <p:txBody>
          <a:bodyPr wrap="square" rtlCol="0">
            <a:spAutoFit/>
          </a:bodyPr>
          <a:lstStyle/>
          <a:p>
            <a:pPr>
              <a:spcAft>
                <a:spcPts val="600"/>
              </a:spcAft>
            </a:pPr>
            <a:r>
              <a:rPr lang="de-AT" dirty="0">
                <a:hlinkClick r:id="rId3" action="ppaction://hlinksldjump"/>
              </a:rPr>
              <a:t>Energiequellen</a:t>
            </a:r>
            <a:endParaRPr lang="de-AT" dirty="0"/>
          </a:p>
        </p:txBody>
      </p:sp>
    </p:spTree>
    <p:extLst>
      <p:ext uri="{BB962C8B-B14F-4D97-AF65-F5344CB8AC3E}">
        <p14:creationId xmlns:p14="http://schemas.microsoft.com/office/powerpoint/2010/main" val="1050808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descr="Ein Bild, das Gras, draußen, Himmel, Feld enthält.&#10;&#10;Automatisch generierte Beschreibung">
            <a:extLst>
              <a:ext uri="{FF2B5EF4-FFF2-40B4-BE49-F238E27FC236}">
                <a16:creationId xmlns:a16="http://schemas.microsoft.com/office/drawing/2014/main" id="{E712A51C-CCF1-418B-8677-1D801814D003}"/>
              </a:ext>
            </a:extLst>
          </p:cNvPr>
          <p:cNvPicPr>
            <a:picLocks noChangeAspect="1"/>
          </p:cNvPicPr>
          <p:nvPr/>
        </p:nvPicPr>
        <p:blipFill rotWithShape="1">
          <a:blip r:embed="rId2">
            <a:alphaModFix amt="40000"/>
          </a:blip>
          <a:srcRect l="12549" r="8592"/>
          <a:stretch/>
        </p:blipFill>
        <p:spPr>
          <a:xfrm>
            <a:off x="20" y="10"/>
            <a:ext cx="8450297" cy="6857990"/>
          </a:xfrm>
          <a:prstGeom prst="rect">
            <a:avLst/>
          </a:prstGeom>
        </p:spPr>
      </p:pic>
      <p:sp>
        <p:nvSpPr>
          <p:cNvPr id="3" name="Textfeld 2">
            <a:extLst>
              <a:ext uri="{FF2B5EF4-FFF2-40B4-BE49-F238E27FC236}">
                <a16:creationId xmlns:a16="http://schemas.microsoft.com/office/drawing/2014/main" id="{8FEAD952-C6A3-4B1C-89F8-902EA36D1583}"/>
              </a:ext>
            </a:extLst>
          </p:cNvPr>
          <p:cNvSpPr txBox="1"/>
          <p:nvPr/>
        </p:nvSpPr>
        <p:spPr>
          <a:xfrm>
            <a:off x="838200" y="2219785"/>
            <a:ext cx="4619621" cy="395717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0" i="0" dirty="0">
                <a:solidFill>
                  <a:srgbClr val="FFFFFF"/>
                </a:solidFill>
                <a:effectLst/>
              </a:rPr>
              <a:t>Zu den </a:t>
            </a:r>
            <a:r>
              <a:rPr lang="en-US" sz="2000" b="0" i="0" dirty="0" err="1">
                <a:solidFill>
                  <a:srgbClr val="FFFFFF"/>
                </a:solidFill>
                <a:effectLst/>
              </a:rPr>
              <a:t>regenerativen</a:t>
            </a:r>
            <a:r>
              <a:rPr lang="en-US" sz="2000" b="0" i="0" dirty="0">
                <a:solidFill>
                  <a:srgbClr val="FFFFFF"/>
                </a:solidFill>
                <a:effectLst/>
              </a:rPr>
              <a:t> </a:t>
            </a:r>
            <a:r>
              <a:rPr lang="en-US" sz="2000" b="0" i="0" dirty="0" err="1">
                <a:solidFill>
                  <a:srgbClr val="FFFFFF"/>
                </a:solidFill>
                <a:effectLst/>
              </a:rPr>
              <a:t>Energiequellen</a:t>
            </a:r>
            <a:r>
              <a:rPr lang="en-US" sz="2000" b="0" i="0" dirty="0">
                <a:solidFill>
                  <a:srgbClr val="FFFFFF"/>
                </a:solidFill>
                <a:effectLst/>
              </a:rPr>
              <a:t> </a:t>
            </a:r>
            <a:r>
              <a:rPr lang="en-US" sz="2000" b="0" i="0" dirty="0" err="1">
                <a:solidFill>
                  <a:srgbClr val="FFFFFF"/>
                </a:solidFill>
                <a:effectLst/>
              </a:rPr>
              <a:t>zählen</a:t>
            </a:r>
            <a:r>
              <a:rPr lang="en-US" sz="2000" b="0" i="0" dirty="0">
                <a:solidFill>
                  <a:srgbClr val="FFFFFF"/>
                </a:solidFill>
                <a:effectLst/>
              </a:rPr>
              <a:t> Wind, Wasser, </a:t>
            </a:r>
            <a:r>
              <a:rPr lang="en-US" sz="2000" b="0" i="0" dirty="0" err="1">
                <a:solidFill>
                  <a:srgbClr val="FFFFFF"/>
                </a:solidFill>
                <a:effectLst/>
              </a:rPr>
              <a:t>Sonne</a:t>
            </a:r>
            <a:r>
              <a:rPr lang="en-US" sz="2000" b="0" i="0" dirty="0">
                <a:solidFill>
                  <a:srgbClr val="FFFFFF"/>
                </a:solidFill>
                <a:effectLst/>
              </a:rPr>
              <a:t>, </a:t>
            </a:r>
            <a:r>
              <a:rPr lang="en-US" sz="2000" b="0" i="0" dirty="0" err="1">
                <a:solidFill>
                  <a:srgbClr val="FFFFFF"/>
                </a:solidFill>
                <a:effectLst/>
              </a:rPr>
              <a:t>Biomasse</a:t>
            </a:r>
            <a:r>
              <a:rPr lang="en-US" sz="2000" b="0" i="0" dirty="0">
                <a:solidFill>
                  <a:srgbClr val="FFFFFF"/>
                </a:solidFill>
                <a:effectLst/>
              </a:rPr>
              <a:t> und </a:t>
            </a:r>
            <a:r>
              <a:rPr lang="en-US" sz="2000" b="0" i="0" dirty="0" err="1">
                <a:solidFill>
                  <a:srgbClr val="FFFFFF"/>
                </a:solidFill>
                <a:effectLst/>
              </a:rPr>
              <a:t>Geothermie</a:t>
            </a:r>
            <a:r>
              <a:rPr lang="en-US" sz="2000" b="0" i="0" dirty="0">
                <a:solidFill>
                  <a:srgbClr val="FFFFFF"/>
                </a:solidFill>
                <a:effectLst/>
              </a:rPr>
              <a:t>. Der </a:t>
            </a:r>
            <a:r>
              <a:rPr lang="en-US" sz="2000" b="0" i="0" dirty="0" err="1">
                <a:solidFill>
                  <a:srgbClr val="FFFFFF"/>
                </a:solidFill>
                <a:effectLst/>
              </a:rPr>
              <a:t>Ausbau</a:t>
            </a:r>
            <a:r>
              <a:rPr lang="en-US" sz="2000" b="0" i="0" dirty="0">
                <a:solidFill>
                  <a:srgbClr val="FFFFFF"/>
                </a:solidFill>
                <a:effectLst/>
              </a:rPr>
              <a:t> der Strom- und </a:t>
            </a:r>
            <a:r>
              <a:rPr lang="en-US" sz="2000" b="0" i="0" dirty="0" err="1">
                <a:solidFill>
                  <a:srgbClr val="FFFFFF"/>
                </a:solidFill>
                <a:effectLst/>
              </a:rPr>
              <a:t>Wärmeerzeugung</a:t>
            </a:r>
            <a:r>
              <a:rPr lang="en-US" sz="2000" b="0" i="0" dirty="0">
                <a:solidFill>
                  <a:srgbClr val="FFFFFF"/>
                </a:solidFill>
                <a:effectLst/>
              </a:rPr>
              <a:t> </a:t>
            </a:r>
            <a:r>
              <a:rPr lang="en-US" sz="2000" b="0" i="0" dirty="0" err="1">
                <a:solidFill>
                  <a:srgbClr val="FFFFFF"/>
                </a:solidFill>
                <a:effectLst/>
              </a:rPr>
              <a:t>aus</a:t>
            </a:r>
            <a:r>
              <a:rPr lang="en-US" sz="2000" b="0" i="0" dirty="0">
                <a:solidFill>
                  <a:srgbClr val="FFFFFF"/>
                </a:solidFill>
                <a:effectLst/>
              </a:rPr>
              <a:t> </a:t>
            </a:r>
            <a:r>
              <a:rPr lang="en-US" sz="2000" b="0" i="0" dirty="0" err="1">
                <a:solidFill>
                  <a:srgbClr val="FFFFFF"/>
                </a:solidFill>
                <a:effectLst/>
              </a:rPr>
              <a:t>diesen</a:t>
            </a:r>
            <a:r>
              <a:rPr lang="en-US" sz="2000" b="0" i="0" dirty="0">
                <a:solidFill>
                  <a:srgbClr val="FFFFFF"/>
                </a:solidFill>
                <a:effectLst/>
              </a:rPr>
              <a:t> </a:t>
            </a:r>
            <a:r>
              <a:rPr lang="en-US" sz="2000" b="0" i="0" dirty="0" err="1">
                <a:solidFill>
                  <a:srgbClr val="FFFFFF"/>
                </a:solidFill>
                <a:effectLst/>
              </a:rPr>
              <a:t>Quellen</a:t>
            </a:r>
            <a:r>
              <a:rPr lang="en-US" sz="2000" b="0" i="0" dirty="0">
                <a:solidFill>
                  <a:srgbClr val="FFFFFF"/>
                </a:solidFill>
                <a:effectLst/>
              </a:rPr>
              <a:t> </a:t>
            </a:r>
            <a:r>
              <a:rPr lang="en-US" sz="2000" b="0" i="0" dirty="0" err="1">
                <a:solidFill>
                  <a:srgbClr val="FFFFFF"/>
                </a:solidFill>
                <a:effectLst/>
              </a:rPr>
              <a:t>ist</a:t>
            </a:r>
            <a:r>
              <a:rPr lang="en-US" sz="2000" b="0" i="0" dirty="0">
                <a:solidFill>
                  <a:srgbClr val="FFFFFF"/>
                </a:solidFill>
                <a:effectLst/>
              </a:rPr>
              <a:t> </a:t>
            </a:r>
            <a:r>
              <a:rPr lang="en-US" sz="2000" b="0" i="0" dirty="0" err="1">
                <a:solidFill>
                  <a:srgbClr val="FFFFFF"/>
                </a:solidFill>
                <a:effectLst/>
              </a:rPr>
              <a:t>eine</a:t>
            </a:r>
            <a:r>
              <a:rPr lang="en-US" sz="2000" b="0" i="0" dirty="0">
                <a:solidFill>
                  <a:srgbClr val="FFFFFF"/>
                </a:solidFill>
                <a:effectLst/>
              </a:rPr>
              <a:t> </a:t>
            </a:r>
            <a:r>
              <a:rPr lang="en-US" sz="2000" b="0" i="0" dirty="0" err="1">
                <a:solidFill>
                  <a:srgbClr val="FFFFFF"/>
                </a:solidFill>
                <a:effectLst/>
              </a:rPr>
              <a:t>zentrale</a:t>
            </a:r>
            <a:r>
              <a:rPr lang="en-US" sz="2000" b="0" i="0" dirty="0">
                <a:solidFill>
                  <a:srgbClr val="FFFFFF"/>
                </a:solidFill>
                <a:effectLst/>
              </a:rPr>
              <a:t> </a:t>
            </a:r>
            <a:r>
              <a:rPr lang="en-US" sz="2000" b="0" i="0" dirty="0" err="1">
                <a:solidFill>
                  <a:srgbClr val="FFFFFF"/>
                </a:solidFill>
                <a:effectLst/>
              </a:rPr>
              <a:t>Säule</a:t>
            </a:r>
            <a:r>
              <a:rPr lang="en-US" sz="2000" b="0" i="0" dirty="0">
                <a:solidFill>
                  <a:srgbClr val="FFFFFF"/>
                </a:solidFill>
                <a:effectLst/>
              </a:rPr>
              <a:t> der </a:t>
            </a:r>
            <a:r>
              <a:rPr lang="en-US" sz="2000" b="0" i="0" dirty="0" err="1">
                <a:solidFill>
                  <a:srgbClr val="FFFFFF"/>
                </a:solidFill>
                <a:effectLst/>
              </a:rPr>
              <a:t>Energiewende</a:t>
            </a:r>
            <a:r>
              <a:rPr lang="en-US" sz="2000" b="0" i="0" dirty="0">
                <a:solidFill>
                  <a:srgbClr val="FFFFFF"/>
                </a:solidFill>
                <a:effectLst/>
              </a:rPr>
              <a:t>.</a:t>
            </a:r>
            <a:endParaRPr lang="en-US" sz="2000" dirty="0">
              <a:solidFill>
                <a:srgbClr val="FFFFFF"/>
              </a:solidFill>
            </a:endParaRPr>
          </a:p>
        </p:txBody>
      </p:sp>
      <p:pic>
        <p:nvPicPr>
          <p:cNvPr id="7" name="Grafik 6">
            <a:extLst>
              <a:ext uri="{FF2B5EF4-FFF2-40B4-BE49-F238E27FC236}">
                <a16:creationId xmlns:a16="http://schemas.microsoft.com/office/drawing/2014/main" id="{0236B6DA-5FE3-4BF1-ACD8-AD8CB957442C}"/>
              </a:ext>
            </a:extLst>
          </p:cNvPr>
          <p:cNvPicPr>
            <a:picLocks noChangeAspect="1"/>
          </p:cNvPicPr>
          <p:nvPr/>
        </p:nvPicPr>
        <p:blipFill rotWithShape="1">
          <a:blip r:embed="rId3"/>
          <a:srcRect t="28255" r="-1" b="8775"/>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feld 5">
            <a:extLst>
              <a:ext uri="{FF2B5EF4-FFF2-40B4-BE49-F238E27FC236}">
                <a16:creationId xmlns:a16="http://schemas.microsoft.com/office/drawing/2014/main" id="{8E59D18C-856B-4668-AD7A-81848A498631}"/>
              </a:ext>
            </a:extLst>
          </p:cNvPr>
          <p:cNvSpPr txBox="1"/>
          <p:nvPr/>
        </p:nvSpPr>
        <p:spPr>
          <a:xfrm>
            <a:off x="489098" y="6134986"/>
            <a:ext cx="1913860" cy="369332"/>
          </a:xfrm>
          <a:prstGeom prst="rect">
            <a:avLst/>
          </a:prstGeom>
          <a:noFill/>
        </p:spPr>
        <p:txBody>
          <a:bodyPr wrap="square" rtlCol="0">
            <a:spAutoFit/>
          </a:bodyPr>
          <a:lstStyle/>
          <a:p>
            <a:pPr>
              <a:spcAft>
                <a:spcPts val="600"/>
              </a:spcAft>
            </a:pPr>
            <a:r>
              <a:rPr lang="de-AT" dirty="0">
                <a:hlinkClick r:id="rId4" action="ppaction://hlinksldjump"/>
              </a:rPr>
              <a:t>Zurück</a:t>
            </a:r>
            <a:endParaRPr lang="de-AT" dirty="0"/>
          </a:p>
        </p:txBody>
      </p:sp>
    </p:spTree>
    <p:extLst>
      <p:ext uri="{BB962C8B-B14F-4D97-AF65-F5344CB8AC3E}">
        <p14:creationId xmlns:p14="http://schemas.microsoft.com/office/powerpoint/2010/main" val="2610790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a:extLst>
              <a:ext uri="{FF2B5EF4-FFF2-40B4-BE49-F238E27FC236}">
                <a16:creationId xmlns:a16="http://schemas.microsoft.com/office/drawing/2014/main" id="{48D103B2-428D-4D7C-9380-C8DD5DC2D7DD}"/>
              </a:ext>
            </a:extLst>
          </p:cNvPr>
          <p:cNvPicPr>
            <a:picLocks noChangeAspect="1"/>
          </p:cNvPicPr>
          <p:nvPr/>
        </p:nvPicPr>
        <p:blipFill rotWithShape="1">
          <a:blip r:embed="rId2"/>
          <a:srcRect l="10395" r="15383" b="-2"/>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2" name="Textfeld 1">
            <a:extLst>
              <a:ext uri="{FF2B5EF4-FFF2-40B4-BE49-F238E27FC236}">
                <a16:creationId xmlns:a16="http://schemas.microsoft.com/office/drawing/2014/main" id="{D6CB4B29-1E5E-4884-A622-D406EC4AE2B3}"/>
              </a:ext>
            </a:extLst>
          </p:cNvPr>
          <p:cNvSpPr txBox="1"/>
          <p:nvPr/>
        </p:nvSpPr>
        <p:spPr>
          <a:xfrm>
            <a:off x="7320465" y="2194102"/>
            <a:ext cx="4140013" cy="3908586"/>
          </a:xfrm>
          <a:prstGeom prst="rect">
            <a:avLst/>
          </a:prstGeom>
        </p:spPr>
        <p:txBody>
          <a:bodyPr vert="horz" lIns="91440" tIns="45720" rIns="91440" bIns="45720" rtlCol="0">
            <a:normAutofit/>
          </a:bodyPr>
          <a:lstStyle/>
          <a:p>
            <a:pPr marL="285750" indent="-285750">
              <a:lnSpc>
                <a:spcPct val="90000"/>
              </a:lnSpc>
              <a:spcAft>
                <a:spcPts val="600"/>
              </a:spcAft>
              <a:buFont typeface="Arial" panose="020B0604020202020204" pitchFamily="34" charset="0"/>
              <a:buChar char="•"/>
            </a:pPr>
            <a:r>
              <a:rPr lang="en-US" sz="2000" b="1" dirty="0" err="1"/>
              <a:t>Vegetarische</a:t>
            </a:r>
            <a:r>
              <a:rPr lang="en-US" sz="2000" b="1" dirty="0"/>
              <a:t> </a:t>
            </a:r>
            <a:r>
              <a:rPr lang="en-US" sz="2000" b="1" dirty="0" err="1"/>
              <a:t>Ernährung</a:t>
            </a:r>
            <a:r>
              <a:rPr lang="en-US" sz="2000" b="1" dirty="0"/>
              <a:t> </a:t>
            </a:r>
            <a:r>
              <a:rPr lang="en-US" sz="2000" dirty="0" err="1"/>
              <a:t>hilft</a:t>
            </a:r>
            <a:r>
              <a:rPr lang="en-US" sz="2000" dirty="0"/>
              <a:t>, den </a:t>
            </a:r>
            <a:r>
              <a:rPr lang="en-US" sz="2000" dirty="0" err="1"/>
              <a:t>Welthunger</a:t>
            </a:r>
            <a:r>
              <a:rPr lang="en-US" sz="2000" dirty="0"/>
              <a:t> </a:t>
            </a:r>
            <a:r>
              <a:rPr lang="en-US" sz="2000" dirty="0" err="1"/>
              <a:t>zu</a:t>
            </a:r>
            <a:r>
              <a:rPr lang="en-US" sz="2000" dirty="0"/>
              <a:t> </a:t>
            </a:r>
            <a:r>
              <a:rPr lang="en-US" sz="2000" dirty="0" err="1"/>
              <a:t>bekämpfen</a:t>
            </a:r>
            <a:r>
              <a:rPr lang="en-US" sz="2000" dirty="0"/>
              <a:t>. </a:t>
            </a:r>
            <a:r>
              <a:rPr lang="en-US" sz="2000" dirty="0" err="1"/>
              <a:t>Tiere</a:t>
            </a:r>
            <a:r>
              <a:rPr lang="en-US" sz="2000" dirty="0"/>
              <a:t> </a:t>
            </a:r>
            <a:r>
              <a:rPr lang="en-US" sz="2000" dirty="0" err="1"/>
              <a:t>aufzuziehen</a:t>
            </a:r>
            <a:r>
              <a:rPr lang="en-US" sz="2000" dirty="0"/>
              <a:t> und </a:t>
            </a:r>
            <a:r>
              <a:rPr lang="en-US" sz="2000" dirty="0" err="1"/>
              <a:t>zu</a:t>
            </a:r>
            <a:r>
              <a:rPr lang="en-US" sz="2000" dirty="0"/>
              <a:t> </a:t>
            </a:r>
            <a:r>
              <a:rPr lang="en-US" sz="2000" dirty="0" err="1"/>
              <a:t>schlachten</a:t>
            </a:r>
            <a:r>
              <a:rPr lang="en-US" sz="2000" dirty="0"/>
              <a:t>, </a:t>
            </a:r>
            <a:r>
              <a:rPr lang="en-US" sz="2000" dirty="0" err="1"/>
              <a:t>ist</a:t>
            </a:r>
            <a:r>
              <a:rPr lang="en-US" sz="2000" dirty="0"/>
              <a:t> </a:t>
            </a:r>
            <a:r>
              <a:rPr lang="en-US" sz="2000" dirty="0" err="1"/>
              <a:t>wesentlich</a:t>
            </a:r>
            <a:r>
              <a:rPr lang="en-US" sz="2000" dirty="0"/>
              <a:t> </a:t>
            </a:r>
            <a:r>
              <a:rPr lang="en-US" sz="2000" dirty="0" err="1"/>
              <a:t>ineffizienter</a:t>
            </a:r>
            <a:r>
              <a:rPr lang="en-US" sz="2000" dirty="0"/>
              <a:t>, </a:t>
            </a:r>
            <a:r>
              <a:rPr lang="en-US" sz="2000" dirty="0" err="1"/>
              <a:t>als</a:t>
            </a:r>
            <a:r>
              <a:rPr lang="en-US" sz="2000" dirty="0"/>
              <a:t> </a:t>
            </a:r>
            <a:r>
              <a:rPr lang="en-US" sz="2000" dirty="0" err="1"/>
              <a:t>Gemüse</a:t>
            </a:r>
            <a:r>
              <a:rPr lang="en-US" sz="2000" dirty="0"/>
              <a:t> </a:t>
            </a:r>
            <a:r>
              <a:rPr lang="en-US" sz="2000" dirty="0" err="1"/>
              <a:t>oder</a:t>
            </a:r>
            <a:r>
              <a:rPr lang="en-US" sz="2000" dirty="0"/>
              <a:t> </a:t>
            </a:r>
            <a:r>
              <a:rPr lang="en-US" sz="2000" dirty="0" err="1"/>
              <a:t>Getreide</a:t>
            </a:r>
            <a:r>
              <a:rPr lang="en-US" sz="2000" dirty="0"/>
              <a:t> </a:t>
            </a:r>
            <a:r>
              <a:rPr lang="en-US" sz="2000" dirty="0" err="1"/>
              <a:t>anzubauen</a:t>
            </a:r>
            <a:r>
              <a:rPr lang="en-US" sz="2000" dirty="0"/>
              <a:t>. Um </a:t>
            </a:r>
            <a:r>
              <a:rPr lang="en-US" sz="2000" dirty="0" err="1"/>
              <a:t>einen</a:t>
            </a:r>
            <a:r>
              <a:rPr lang="en-US" sz="2000" dirty="0"/>
              <a:t> </a:t>
            </a:r>
            <a:r>
              <a:rPr lang="en-US" sz="2000" dirty="0" err="1"/>
              <a:t>Vegetarier</a:t>
            </a:r>
            <a:r>
              <a:rPr lang="en-US" sz="2000" dirty="0"/>
              <a:t> </a:t>
            </a:r>
            <a:r>
              <a:rPr lang="en-US" sz="2000" dirty="0" err="1"/>
              <a:t>zu</a:t>
            </a:r>
            <a:r>
              <a:rPr lang="en-US" sz="2000" dirty="0"/>
              <a:t> </a:t>
            </a:r>
            <a:r>
              <a:rPr lang="en-US" sz="2000" dirty="0" err="1"/>
              <a:t>ernähren</a:t>
            </a:r>
            <a:r>
              <a:rPr lang="en-US" sz="2000" dirty="0"/>
              <a:t>, </a:t>
            </a:r>
            <a:r>
              <a:rPr lang="en-US" sz="2000" dirty="0" err="1"/>
              <a:t>braucht</a:t>
            </a:r>
            <a:r>
              <a:rPr lang="en-US" sz="2000" dirty="0"/>
              <a:t> man </a:t>
            </a:r>
            <a:r>
              <a:rPr lang="en-US" sz="2000" dirty="0" err="1"/>
              <a:t>etwa</a:t>
            </a:r>
            <a:r>
              <a:rPr lang="en-US" sz="2000" dirty="0"/>
              <a:t> </a:t>
            </a:r>
            <a:r>
              <a:rPr lang="en-US" sz="2000" b="1" dirty="0"/>
              <a:t>20 Mal </a:t>
            </a:r>
            <a:r>
              <a:rPr lang="en-US" sz="2000" b="1" dirty="0" err="1"/>
              <a:t>weniger</a:t>
            </a:r>
            <a:r>
              <a:rPr lang="en-US" sz="2000" b="1" dirty="0"/>
              <a:t> </a:t>
            </a:r>
            <a:r>
              <a:rPr lang="en-US" sz="2000" b="1" dirty="0" err="1"/>
              <a:t>landwirtschaftliche</a:t>
            </a:r>
            <a:r>
              <a:rPr lang="en-US" sz="2000" b="1" dirty="0"/>
              <a:t> </a:t>
            </a:r>
            <a:r>
              <a:rPr lang="en-US" sz="2000" b="1" dirty="0" err="1"/>
              <a:t>Nutzfläche</a:t>
            </a:r>
            <a:r>
              <a:rPr lang="en-US" sz="2000" b="1" dirty="0"/>
              <a:t> </a:t>
            </a:r>
            <a:r>
              <a:rPr lang="en-US" sz="2000" dirty="0" err="1"/>
              <a:t>als</a:t>
            </a:r>
            <a:r>
              <a:rPr lang="en-US" sz="2000" dirty="0"/>
              <a:t> </a:t>
            </a:r>
            <a:r>
              <a:rPr lang="en-US" sz="2000" dirty="0" err="1"/>
              <a:t>für</a:t>
            </a:r>
            <a:r>
              <a:rPr lang="en-US" sz="2000" dirty="0"/>
              <a:t> </a:t>
            </a:r>
            <a:r>
              <a:rPr lang="en-US" sz="2000" dirty="0" err="1"/>
              <a:t>einen</a:t>
            </a:r>
            <a:r>
              <a:rPr lang="en-US" sz="2000" dirty="0"/>
              <a:t> </a:t>
            </a:r>
            <a:r>
              <a:rPr lang="en-US" sz="2000" dirty="0" err="1"/>
              <a:t>Fleischesser</a:t>
            </a:r>
            <a:r>
              <a:rPr lang="en-US" sz="2000" dirty="0"/>
              <a:t>.</a:t>
            </a:r>
          </a:p>
        </p:txBody>
      </p:sp>
      <p:sp>
        <p:nvSpPr>
          <p:cNvPr id="7" name="Textfeld 6">
            <a:extLst>
              <a:ext uri="{FF2B5EF4-FFF2-40B4-BE49-F238E27FC236}">
                <a16:creationId xmlns:a16="http://schemas.microsoft.com/office/drawing/2014/main" id="{779EEE60-44C8-42F3-B71F-CC898F402406}"/>
              </a:ext>
            </a:extLst>
          </p:cNvPr>
          <p:cNvSpPr txBox="1"/>
          <p:nvPr/>
        </p:nvSpPr>
        <p:spPr>
          <a:xfrm>
            <a:off x="10758093" y="6295677"/>
            <a:ext cx="914400" cy="369332"/>
          </a:xfrm>
          <a:prstGeom prst="rect">
            <a:avLst/>
          </a:prstGeom>
          <a:noFill/>
        </p:spPr>
        <p:txBody>
          <a:bodyPr wrap="square" rtlCol="0">
            <a:spAutoFit/>
          </a:bodyPr>
          <a:lstStyle/>
          <a:p>
            <a:r>
              <a:rPr lang="de-AT" dirty="0">
                <a:hlinkClick r:id="rId3" action="ppaction://hlinksldjump"/>
              </a:rPr>
              <a:t>Zurück</a:t>
            </a:r>
            <a:endParaRPr lang="de-AT" dirty="0"/>
          </a:p>
        </p:txBody>
      </p:sp>
    </p:spTree>
    <p:extLst>
      <p:ext uri="{BB962C8B-B14F-4D97-AF65-F5344CB8AC3E}">
        <p14:creationId xmlns:p14="http://schemas.microsoft.com/office/powerpoint/2010/main" val="1957380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a:extLst>
              <a:ext uri="{FF2B5EF4-FFF2-40B4-BE49-F238E27FC236}">
                <a16:creationId xmlns:a16="http://schemas.microsoft.com/office/drawing/2014/main" id="{C1434DBC-4C88-4018-B2D9-ABFFF6AA5E81}"/>
              </a:ext>
            </a:extLst>
          </p:cNvPr>
          <p:cNvPicPr>
            <a:picLocks noChangeAspect="1"/>
          </p:cNvPicPr>
          <p:nvPr/>
        </p:nvPicPr>
        <p:blipFill rotWithShape="1">
          <a:blip r:embed="rId2"/>
          <a:srcRect l="10956" r="13566"/>
          <a:stretch/>
        </p:blipFill>
        <p:spPr>
          <a:xfrm>
            <a:off x="0" y="-1"/>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2" name="Textfeld 1">
            <a:extLst>
              <a:ext uri="{FF2B5EF4-FFF2-40B4-BE49-F238E27FC236}">
                <a16:creationId xmlns:a16="http://schemas.microsoft.com/office/drawing/2014/main" id="{1BA563A2-23B6-4221-8C72-851105185D19}"/>
              </a:ext>
            </a:extLst>
          </p:cNvPr>
          <p:cNvSpPr txBox="1"/>
          <p:nvPr/>
        </p:nvSpPr>
        <p:spPr>
          <a:xfrm>
            <a:off x="6981825" y="266247"/>
            <a:ext cx="4140013" cy="1553401"/>
          </a:xfrm>
          <a:prstGeom prst="rect">
            <a:avLst/>
          </a:prstGeom>
        </p:spPr>
        <p:txBody>
          <a:bodyPr vert="horz" lIns="91440" tIns="45720" rIns="91440" bIns="45720" rtlCol="0">
            <a:normAutofit/>
          </a:bodyPr>
          <a:lstStyle/>
          <a:p>
            <a:pPr marL="285750" indent="-285750">
              <a:lnSpc>
                <a:spcPct val="90000"/>
              </a:lnSpc>
              <a:spcAft>
                <a:spcPts val="600"/>
              </a:spcAft>
              <a:buFont typeface="Arial" panose="020B0604020202020204" pitchFamily="34" charset="0"/>
              <a:buChar char="•"/>
            </a:pPr>
            <a:r>
              <a:rPr lang="en-US" sz="2000" dirty="0" err="1"/>
              <a:t>Pelletheizungen</a:t>
            </a:r>
            <a:r>
              <a:rPr lang="en-US" sz="2000" dirty="0"/>
              <a:t> </a:t>
            </a:r>
            <a:r>
              <a:rPr lang="en-US" sz="2000" dirty="0" err="1"/>
              <a:t>sind</a:t>
            </a:r>
            <a:r>
              <a:rPr lang="en-US" sz="2000" dirty="0"/>
              <a:t> </a:t>
            </a:r>
            <a:r>
              <a:rPr lang="en-US" sz="2000" dirty="0" err="1"/>
              <a:t>ökologisch</a:t>
            </a:r>
            <a:r>
              <a:rPr lang="en-US" sz="2000" dirty="0"/>
              <a:t> und </a:t>
            </a:r>
            <a:r>
              <a:rPr lang="en-US" sz="2000" dirty="0" err="1"/>
              <a:t>nachhaltig</a:t>
            </a:r>
            <a:r>
              <a:rPr lang="en-US" sz="2000" dirty="0"/>
              <a:t>. </a:t>
            </a:r>
            <a:r>
              <a:rPr lang="en-US" sz="2000" dirty="0" err="1"/>
              <a:t>Holz</a:t>
            </a:r>
            <a:r>
              <a:rPr lang="en-US" sz="2000" dirty="0"/>
              <a:t> </a:t>
            </a:r>
            <a:r>
              <a:rPr lang="en-US" sz="2000" dirty="0" err="1"/>
              <a:t>wächst</a:t>
            </a:r>
            <a:r>
              <a:rPr lang="en-US" sz="2000" dirty="0"/>
              <a:t> </a:t>
            </a:r>
            <a:r>
              <a:rPr lang="en-US" sz="2000" dirty="0" err="1"/>
              <a:t>immer</a:t>
            </a:r>
            <a:r>
              <a:rPr lang="en-US" sz="2000" dirty="0"/>
              <a:t> </a:t>
            </a:r>
            <a:r>
              <a:rPr lang="en-US" sz="2000" dirty="0" err="1"/>
              <a:t>wieder</a:t>
            </a:r>
            <a:r>
              <a:rPr lang="en-US" sz="2000" dirty="0"/>
              <a:t> </a:t>
            </a:r>
            <a:r>
              <a:rPr lang="en-US" sz="2000" dirty="0" err="1"/>
              <a:t>nach</a:t>
            </a:r>
            <a:r>
              <a:rPr lang="en-US" sz="2000" dirty="0"/>
              <a:t>, Pellets </a:t>
            </a:r>
            <a:r>
              <a:rPr lang="en-US" sz="2000" dirty="0" err="1"/>
              <a:t>werden</a:t>
            </a:r>
            <a:r>
              <a:rPr lang="en-US" sz="2000" dirty="0"/>
              <a:t> also </a:t>
            </a:r>
            <a:r>
              <a:rPr lang="en-US" sz="2000" dirty="0" err="1"/>
              <a:t>jederzeit</a:t>
            </a:r>
            <a:r>
              <a:rPr lang="en-US" sz="2000" dirty="0"/>
              <a:t> </a:t>
            </a:r>
            <a:r>
              <a:rPr lang="en-US" sz="2000" dirty="0" err="1"/>
              <a:t>verfügbar</a:t>
            </a:r>
            <a:r>
              <a:rPr lang="en-US" sz="2000" dirty="0"/>
              <a:t> sein.</a:t>
            </a:r>
          </a:p>
        </p:txBody>
      </p:sp>
      <p:sp>
        <p:nvSpPr>
          <p:cNvPr id="4" name="Textfeld 3">
            <a:extLst>
              <a:ext uri="{FF2B5EF4-FFF2-40B4-BE49-F238E27FC236}">
                <a16:creationId xmlns:a16="http://schemas.microsoft.com/office/drawing/2014/main" id="{21D9E053-99AF-49BA-A640-1798D878E718}"/>
              </a:ext>
            </a:extLst>
          </p:cNvPr>
          <p:cNvSpPr txBox="1"/>
          <p:nvPr/>
        </p:nvSpPr>
        <p:spPr>
          <a:xfrm>
            <a:off x="6981825" y="1878861"/>
            <a:ext cx="5278206" cy="1631216"/>
          </a:xfrm>
          <a:prstGeom prst="rect">
            <a:avLst/>
          </a:prstGeom>
          <a:noFill/>
        </p:spPr>
        <p:txBody>
          <a:bodyPr wrap="square">
            <a:spAutoFit/>
          </a:bodyPr>
          <a:lstStyle/>
          <a:p>
            <a:pPr marL="285750" indent="-285750">
              <a:spcAft>
                <a:spcPts val="600"/>
              </a:spcAft>
              <a:buFont typeface="Arial" panose="020B0604020202020204" pitchFamily="34" charset="0"/>
              <a:buChar char="•"/>
            </a:pPr>
            <a:r>
              <a:rPr lang="de-DE" sz="2000" dirty="0"/>
              <a:t>Das Heizen mit Holzpellets gilt als umweltfreundlich und klimaneutral. Die kleinen Sägemehl-Stäbchen werden als nachwachsender Rohstoff sogar vom Bund gefördert.</a:t>
            </a:r>
            <a:endParaRPr lang="de-AT" sz="2000" dirty="0"/>
          </a:p>
        </p:txBody>
      </p:sp>
      <p:sp>
        <p:nvSpPr>
          <p:cNvPr id="7" name="Textfeld 6">
            <a:extLst>
              <a:ext uri="{FF2B5EF4-FFF2-40B4-BE49-F238E27FC236}">
                <a16:creationId xmlns:a16="http://schemas.microsoft.com/office/drawing/2014/main" id="{3D4093B4-C3ED-4BB5-8FE5-2D06B3115287}"/>
              </a:ext>
            </a:extLst>
          </p:cNvPr>
          <p:cNvSpPr txBox="1"/>
          <p:nvPr/>
        </p:nvSpPr>
        <p:spPr>
          <a:xfrm>
            <a:off x="6981825" y="4139653"/>
            <a:ext cx="5126515" cy="1938992"/>
          </a:xfrm>
          <a:prstGeom prst="rect">
            <a:avLst/>
          </a:prstGeom>
          <a:noFill/>
        </p:spPr>
        <p:txBody>
          <a:bodyPr wrap="square">
            <a:spAutoFit/>
          </a:bodyPr>
          <a:lstStyle/>
          <a:p>
            <a:pPr marL="285750" indent="-285750">
              <a:spcAft>
                <a:spcPts val="600"/>
              </a:spcAft>
              <a:buFont typeface="Arial" panose="020B0604020202020204" pitchFamily="34" charset="0"/>
              <a:buChar char="•"/>
            </a:pPr>
            <a:r>
              <a:rPr lang="de-DE" sz="2000" dirty="0"/>
              <a:t>Eine Pelletheizung ist deutlich teurer als eine neue Gasheizung mit Brennwerttechnik. Sie rechnet sich aber umso zügiger, je mehr von dem preiswerteren Brennstoff Holzpellets pro Jahr verbraucht wird, also je höher der Wärmeverbrauch eines Hauses ist.</a:t>
            </a:r>
            <a:endParaRPr lang="de-AT" sz="2000" dirty="0"/>
          </a:p>
        </p:txBody>
      </p:sp>
      <p:sp>
        <p:nvSpPr>
          <p:cNvPr id="9" name="Textfeld 8">
            <a:extLst>
              <a:ext uri="{FF2B5EF4-FFF2-40B4-BE49-F238E27FC236}">
                <a16:creationId xmlns:a16="http://schemas.microsoft.com/office/drawing/2014/main" id="{06D8BBA9-4875-4796-962B-271CC517BB16}"/>
              </a:ext>
            </a:extLst>
          </p:cNvPr>
          <p:cNvSpPr txBox="1"/>
          <p:nvPr/>
        </p:nvSpPr>
        <p:spPr>
          <a:xfrm>
            <a:off x="10928412" y="6347534"/>
            <a:ext cx="941802" cy="369332"/>
          </a:xfrm>
          <a:prstGeom prst="rect">
            <a:avLst/>
          </a:prstGeom>
          <a:noFill/>
        </p:spPr>
        <p:txBody>
          <a:bodyPr wrap="square" rtlCol="0">
            <a:spAutoFit/>
          </a:bodyPr>
          <a:lstStyle/>
          <a:p>
            <a:r>
              <a:rPr lang="de-AT" dirty="0">
                <a:hlinkClick r:id="rId3" action="ppaction://hlinksldjump"/>
              </a:rPr>
              <a:t>Zurück</a:t>
            </a:r>
            <a:endParaRPr lang="de-AT" dirty="0"/>
          </a:p>
        </p:txBody>
      </p:sp>
    </p:spTree>
    <p:extLst>
      <p:ext uri="{BB962C8B-B14F-4D97-AF65-F5344CB8AC3E}">
        <p14:creationId xmlns:p14="http://schemas.microsoft.com/office/powerpoint/2010/main" val="386700274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647</Words>
  <Application>Microsoft Office PowerPoint</Application>
  <PresentationFormat>Breitbild</PresentationFormat>
  <Paragraphs>49</Paragraphs>
  <Slides>11</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11</vt:i4>
      </vt:variant>
    </vt:vector>
  </HeadingPairs>
  <TitlesOfParts>
    <vt:vector size="18" baseType="lpstr">
      <vt:lpstr>Meiryo</vt:lpstr>
      <vt:lpstr>Aharoni</vt:lpstr>
      <vt:lpstr>Arial</vt:lpstr>
      <vt:lpstr>Calibri</vt:lpstr>
      <vt:lpstr>Calibri Light</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Mathies Finn, SchülerIn</dc:creator>
  <cp:lastModifiedBy>Altenbuchner Sarah</cp:lastModifiedBy>
  <cp:revision>21</cp:revision>
  <dcterms:created xsi:type="dcterms:W3CDTF">2021-05-06T08:45:10Z</dcterms:created>
  <dcterms:modified xsi:type="dcterms:W3CDTF">2021-05-20T15:56:08Z</dcterms:modified>
</cp:coreProperties>
</file>